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340" r:id="rId3"/>
    <p:sldId id="345" r:id="rId4"/>
    <p:sldId id="258" r:id="rId5"/>
    <p:sldId id="259" r:id="rId6"/>
    <p:sldId id="289" r:id="rId7"/>
    <p:sldId id="290" r:id="rId8"/>
    <p:sldId id="293" r:id="rId9"/>
    <p:sldId id="297" r:id="rId10"/>
    <p:sldId id="298" r:id="rId11"/>
    <p:sldId id="300" r:id="rId12"/>
    <p:sldId id="311" r:id="rId13"/>
    <p:sldId id="312" r:id="rId14"/>
    <p:sldId id="341" r:id="rId15"/>
    <p:sldId id="342" r:id="rId16"/>
    <p:sldId id="313" r:id="rId17"/>
    <p:sldId id="307" r:id="rId18"/>
    <p:sldId id="343" r:id="rId19"/>
    <p:sldId id="315" r:id="rId20"/>
    <p:sldId id="317" r:id="rId21"/>
    <p:sldId id="260" r:id="rId22"/>
    <p:sldId id="288" r:id="rId23"/>
    <p:sldId id="344" r:id="rId24"/>
    <p:sldId id="322" r:id="rId25"/>
    <p:sldId id="323" r:id="rId26"/>
    <p:sldId id="333" r:id="rId27"/>
    <p:sldId id="335" r:id="rId28"/>
    <p:sldId id="334" r:id="rId29"/>
    <p:sldId id="338" r:id="rId30"/>
    <p:sldId id="286" r:id="rId31"/>
    <p:sldId id="283" r:id="rId32"/>
  </p:sldIdLst>
  <p:sldSz cx="2437765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1F42"/>
    <a:srgbClr val="1A1F41"/>
    <a:srgbClr val="384393"/>
    <a:srgbClr val="282F68"/>
    <a:srgbClr val="4756BF"/>
    <a:srgbClr val="30397F"/>
    <a:srgbClr val="495AC9"/>
    <a:srgbClr val="3B479F"/>
    <a:srgbClr val="1D224D"/>
    <a:srgbClr val="1B2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26"/>
    <p:restoredTop sz="94575"/>
  </p:normalViewPr>
  <p:slideViewPr>
    <p:cSldViewPr snapToGrid="0" snapToObjects="1">
      <p:cViewPr varScale="1">
        <p:scale>
          <a:sx n="41" d="100"/>
          <a:sy n="41" d="100"/>
        </p:scale>
        <p:origin x="29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738EA-176C-CE41-A8FD-C878CD9665B2}" type="datetimeFigureOut">
              <a:rPr lang="en-US" smtClean="0"/>
              <a:t>4/16/20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130DA-153B-5E4C-8375-A3FF4561B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4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130DA-153B-5E4C-8375-A3FF4561BE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50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130DA-153B-5E4C-8375-A3FF4561BE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30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130DA-153B-5E4C-8375-A3FF4561BE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62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130DA-153B-5E4C-8375-A3FF4561BE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26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130DA-153B-5E4C-8375-A3FF4561BE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38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130DA-153B-5E4C-8375-A3FF4561BE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67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130DA-153B-5E4C-8375-A3FF4561BE9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4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130DA-153B-5E4C-8375-A3FF4561BE9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47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130DA-153B-5E4C-8375-A3FF4561BE9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554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130DA-153B-5E4C-8375-A3FF4561BE9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81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130DA-153B-5E4C-8375-A3FF4561BE9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34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130DA-153B-5E4C-8375-A3FF4561BE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739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130DA-153B-5E4C-8375-A3FF4561BE9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905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130DA-153B-5E4C-8375-A3FF4561BE9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511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130DA-153B-5E4C-8375-A3FF4561BE9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497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130DA-153B-5E4C-8375-A3FF4561BE9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130DA-153B-5E4C-8375-A3FF4561BE9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19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130DA-153B-5E4C-8375-A3FF4561BE9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760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130DA-153B-5E4C-8375-A3FF4561BE9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09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130DA-153B-5E4C-8375-A3FF4561BE9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31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130DA-153B-5E4C-8375-A3FF4561BE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49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130DA-153B-5E4C-8375-A3FF4561BE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44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130DA-153B-5E4C-8375-A3FF4561BE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63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130DA-153B-5E4C-8375-A3FF4561BE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21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130DA-153B-5E4C-8375-A3FF4561BE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90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130DA-153B-5E4C-8375-A3FF4561BE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76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130DA-153B-5E4C-8375-A3FF4561BE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72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</p:spPr>
        <p:txBody>
          <a:bodyPr anchor="b"/>
          <a:lstStyle>
            <a:lvl1pPr algn="ctr">
              <a:defRPr sz="119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97FA1-CFC1-9941-AFFB-D7370D11A2F8}" type="datetimeFigureOut">
              <a:rPr lang="en-US" smtClean="0"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135C-46A0-0746-A0DA-36FC6F57D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96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97FA1-CFC1-9941-AFFB-D7370D11A2F8}" type="datetimeFigureOut">
              <a:rPr lang="en-US" smtClean="0"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135C-46A0-0746-A0DA-36FC6F57D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8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5256" y="730250"/>
            <a:ext cx="5256431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3" y="730250"/>
            <a:ext cx="15464572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97FA1-CFC1-9941-AFFB-D7370D11A2F8}" type="datetimeFigureOut">
              <a:rPr lang="en-US" smtClean="0"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135C-46A0-0746-A0DA-36FC6F57D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0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97FA1-CFC1-9941-AFFB-D7370D11A2F8}" type="datetimeFigureOut">
              <a:rPr lang="en-US" smtClean="0"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135C-46A0-0746-A0DA-36FC6F57D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67" y="3419477"/>
            <a:ext cx="21025723" cy="5705474"/>
          </a:xfrm>
        </p:spPr>
        <p:txBody>
          <a:bodyPr anchor="b"/>
          <a:lstStyle>
            <a:lvl1pPr>
              <a:defRPr sz="119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267" y="9178927"/>
            <a:ext cx="21025723" cy="3000374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97FA1-CFC1-9941-AFFB-D7370D11A2F8}" type="datetimeFigureOut">
              <a:rPr lang="en-US" smtClean="0"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135C-46A0-0746-A0DA-36FC6F57D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97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97FA1-CFC1-9941-AFFB-D7370D11A2F8}" type="datetimeFigureOut">
              <a:rPr lang="en-US" smtClean="0"/>
              <a:t>4/16/20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135C-46A0-0746-A0DA-36FC6F57D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54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39" y="730251"/>
            <a:ext cx="21025723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139" y="5010150"/>
            <a:ext cx="10312888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97FA1-CFC1-9941-AFFB-D7370D11A2F8}" type="datetimeFigureOut">
              <a:rPr lang="en-US" smtClean="0"/>
              <a:t>4/16/20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135C-46A0-0746-A0DA-36FC6F57D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80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97FA1-CFC1-9941-AFFB-D7370D11A2F8}" type="datetimeFigureOut">
              <a:rPr lang="en-US" smtClean="0"/>
              <a:t>4/16/20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135C-46A0-0746-A0DA-36FC6F57D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05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97FA1-CFC1-9941-AFFB-D7370D11A2F8}" type="datetimeFigureOut">
              <a:rPr lang="en-US" smtClean="0"/>
              <a:t>4/16/20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135C-46A0-0746-A0DA-36FC6F57D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57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677" y="1974851"/>
            <a:ext cx="12341185" cy="9747250"/>
          </a:xfrm>
        </p:spPr>
        <p:txBody>
          <a:bodyPr/>
          <a:lstStyle>
            <a:lvl1pPr>
              <a:defRPr sz="6398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97FA1-CFC1-9941-AFFB-D7370D11A2F8}" type="datetimeFigureOut">
              <a:rPr lang="en-US" smtClean="0"/>
              <a:t>4/16/20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135C-46A0-0746-A0DA-36FC6F57D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1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3677" y="1974851"/>
            <a:ext cx="12341185" cy="9747250"/>
          </a:xfrm>
        </p:spPr>
        <p:txBody>
          <a:bodyPr anchor="t"/>
          <a:lstStyle>
            <a:lvl1pPr marL="0" indent="0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97FA1-CFC1-9941-AFFB-D7370D11A2F8}" type="datetimeFigureOut">
              <a:rPr lang="en-US" smtClean="0"/>
              <a:t>4/16/20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3135C-46A0-0746-A0DA-36FC6F57D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48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97FA1-CFC1-9941-AFFB-D7370D11A2F8}" type="datetimeFigureOut">
              <a:rPr lang="en-US" smtClean="0"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3135C-46A0-0746-A0DA-36FC6F57D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3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87DD5F-8A7B-3847-8C05-3224B3B6F85D}"/>
              </a:ext>
            </a:extLst>
          </p:cNvPr>
          <p:cNvSpPr/>
          <p:nvPr/>
        </p:nvSpPr>
        <p:spPr>
          <a:xfrm>
            <a:off x="0" y="0"/>
            <a:ext cx="4288985" cy="13716000"/>
          </a:xfrm>
          <a:prstGeom prst="rect">
            <a:avLst/>
          </a:prstGeom>
          <a:solidFill>
            <a:srgbClr val="1A1F42"/>
          </a:solidFill>
          <a:ln>
            <a:solidFill>
              <a:srgbClr val="1A1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3640E27-8D3D-B64A-A55C-B8A746B7E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90" y="11979422"/>
            <a:ext cx="2855204" cy="8202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3DC9EA-C5D2-A644-86F1-8C2B7BBADB80}"/>
              </a:ext>
            </a:extLst>
          </p:cNvPr>
          <p:cNvSpPr txBox="1"/>
          <p:nvPr/>
        </p:nvSpPr>
        <p:spPr>
          <a:xfrm>
            <a:off x="5087507" y="3523378"/>
            <a:ext cx="15530732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/>
                </a:solidFill>
                <a:latin typeface="Helvetica" pitchFamily="2" charset="0"/>
              </a:rPr>
              <a:t>Digital Media Report</a:t>
            </a:r>
          </a:p>
          <a:p>
            <a:endParaRPr lang="en-US" sz="8000" b="1" dirty="0">
              <a:solidFill>
                <a:schemeClr val="accent2"/>
              </a:solidFill>
              <a:latin typeface="Helvetica" pitchFamily="2" charset="0"/>
            </a:endParaRPr>
          </a:p>
          <a:p>
            <a:endParaRPr lang="en-US" sz="6000" b="1" dirty="0">
              <a:solidFill>
                <a:srgbClr val="1A1F41"/>
              </a:solidFill>
              <a:latin typeface="Helvetica" pitchFamily="2" charset="0"/>
            </a:endParaRPr>
          </a:p>
          <a:p>
            <a:r>
              <a:rPr lang="en-US" sz="6600" b="1" dirty="0">
                <a:solidFill>
                  <a:srgbClr val="1A1F41"/>
                </a:solidFill>
                <a:latin typeface="Helvetica" pitchFamily="2" charset="0"/>
              </a:rPr>
              <a:t>South Texas College</a:t>
            </a:r>
          </a:p>
          <a:p>
            <a:r>
              <a:rPr lang="en-US" sz="6600" b="1" dirty="0">
                <a:solidFill>
                  <a:srgbClr val="1A1F41"/>
                </a:solidFill>
                <a:latin typeface="Helvetica" pitchFamily="2" charset="0"/>
              </a:rPr>
              <a:t>March 2020 </a:t>
            </a:r>
          </a:p>
          <a:p>
            <a:endParaRPr lang="en-US" sz="6600" b="1" dirty="0">
              <a:solidFill>
                <a:srgbClr val="1A1F41"/>
              </a:solidFill>
              <a:latin typeface="Helvetica" pitchFamily="2" charset="0"/>
            </a:endParaRPr>
          </a:p>
          <a:p>
            <a:r>
              <a:rPr lang="en-US" sz="4800" b="1" i="1" dirty="0">
                <a:solidFill>
                  <a:schemeClr val="bg2">
                    <a:lumMod val="90000"/>
                  </a:schemeClr>
                </a:solidFill>
                <a:latin typeface="Helvetica" pitchFamily="2" charset="0"/>
              </a:rPr>
              <a:t>Prepared April 15, 2020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866036-7C4E-B44E-A5F1-2A24365E2981}"/>
              </a:ext>
            </a:extLst>
          </p:cNvPr>
          <p:cNvCxnSpPr>
            <a:cxnSpLocks/>
          </p:cNvCxnSpPr>
          <p:nvPr/>
        </p:nvCxnSpPr>
        <p:spPr>
          <a:xfrm>
            <a:off x="5613009" y="5894366"/>
            <a:ext cx="3209258" cy="0"/>
          </a:xfrm>
          <a:prstGeom prst="line">
            <a:avLst/>
          </a:prstGeom>
          <a:ln w="76200">
            <a:solidFill>
              <a:srgbClr val="1A1F4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528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E6C1EC-3A6B-1848-92CC-AE7EB4AA5011}"/>
              </a:ext>
            </a:extLst>
          </p:cNvPr>
          <p:cNvSpPr/>
          <p:nvPr/>
        </p:nvSpPr>
        <p:spPr>
          <a:xfrm>
            <a:off x="0" y="0"/>
            <a:ext cx="4288985" cy="13716000"/>
          </a:xfrm>
          <a:prstGeom prst="rect">
            <a:avLst/>
          </a:prstGeom>
          <a:solidFill>
            <a:srgbClr val="1A1F42"/>
          </a:solidFill>
          <a:ln>
            <a:solidFill>
              <a:srgbClr val="1A1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D9F6370-9D55-7D4B-80DF-0948873A0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90" y="11979422"/>
            <a:ext cx="2855204" cy="8202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D5CF55-2AF4-1C42-9A9A-1DA1697202D2}"/>
              </a:ext>
            </a:extLst>
          </p:cNvPr>
          <p:cNvSpPr txBox="1"/>
          <p:nvPr/>
        </p:nvSpPr>
        <p:spPr>
          <a:xfrm>
            <a:off x="5120640" y="748133"/>
            <a:ext cx="77290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/>
                </a:solidFill>
                <a:latin typeface="Helvetica" pitchFamily="2" charset="0"/>
              </a:rPr>
              <a:t>Pay Per Click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3F9816-A588-2E42-9911-9C6D17F7A4BD}"/>
              </a:ext>
            </a:extLst>
          </p:cNvPr>
          <p:cNvCxnSpPr>
            <a:cxnSpLocks/>
          </p:cNvCxnSpPr>
          <p:nvPr/>
        </p:nvCxnSpPr>
        <p:spPr>
          <a:xfrm>
            <a:off x="5247248" y="2217402"/>
            <a:ext cx="6400800" cy="0"/>
          </a:xfrm>
          <a:prstGeom prst="line">
            <a:avLst/>
          </a:prstGeom>
          <a:ln w="76200">
            <a:solidFill>
              <a:srgbClr val="1A1F4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6705B35-3B94-D34D-8580-04B7AD34ACB2}"/>
              </a:ext>
            </a:extLst>
          </p:cNvPr>
          <p:cNvSpPr txBox="1"/>
          <p:nvPr/>
        </p:nvSpPr>
        <p:spPr>
          <a:xfrm>
            <a:off x="5120639" y="748133"/>
            <a:ext cx="145389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/>
                </a:solidFill>
                <a:latin typeface="Helvetica" pitchFamily="2" charset="0"/>
              </a:rPr>
              <a:t>Pay Per Click — Competitor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5BC9A3-1859-2141-A2AD-17EAF9FE59BE}"/>
              </a:ext>
            </a:extLst>
          </p:cNvPr>
          <p:cNvCxnSpPr>
            <a:cxnSpLocks/>
          </p:cNvCxnSpPr>
          <p:nvPr/>
        </p:nvCxnSpPr>
        <p:spPr>
          <a:xfrm>
            <a:off x="5247248" y="2217402"/>
            <a:ext cx="6471510" cy="0"/>
          </a:xfrm>
          <a:prstGeom prst="line">
            <a:avLst/>
          </a:prstGeom>
          <a:ln w="76200">
            <a:solidFill>
              <a:srgbClr val="1A1F4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0435970-0A5B-9A4A-B376-07D1A6DF9E9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714297" y="3021791"/>
            <a:ext cx="19198648" cy="922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07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E6C1EC-3A6B-1848-92CC-AE7EB4AA5011}"/>
              </a:ext>
            </a:extLst>
          </p:cNvPr>
          <p:cNvSpPr/>
          <p:nvPr/>
        </p:nvSpPr>
        <p:spPr>
          <a:xfrm>
            <a:off x="0" y="0"/>
            <a:ext cx="4288985" cy="13716000"/>
          </a:xfrm>
          <a:prstGeom prst="rect">
            <a:avLst/>
          </a:prstGeom>
          <a:solidFill>
            <a:srgbClr val="1A1F42"/>
          </a:solidFill>
          <a:ln>
            <a:solidFill>
              <a:srgbClr val="1A1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D9F6370-9D55-7D4B-80DF-0948873A0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90" y="11979422"/>
            <a:ext cx="2855204" cy="8202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D5CF55-2AF4-1C42-9A9A-1DA1697202D2}"/>
              </a:ext>
            </a:extLst>
          </p:cNvPr>
          <p:cNvSpPr txBox="1"/>
          <p:nvPr/>
        </p:nvSpPr>
        <p:spPr>
          <a:xfrm>
            <a:off x="5120640" y="748133"/>
            <a:ext cx="77290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/>
                </a:solidFill>
                <a:latin typeface="Helvetica" pitchFamily="2" charset="0"/>
              </a:rPr>
              <a:t>Pay Per Click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3F9816-A588-2E42-9911-9C6D17F7A4BD}"/>
              </a:ext>
            </a:extLst>
          </p:cNvPr>
          <p:cNvCxnSpPr>
            <a:cxnSpLocks/>
          </p:cNvCxnSpPr>
          <p:nvPr/>
        </p:nvCxnSpPr>
        <p:spPr>
          <a:xfrm>
            <a:off x="5247248" y="2217402"/>
            <a:ext cx="6400800" cy="0"/>
          </a:xfrm>
          <a:prstGeom prst="line">
            <a:avLst/>
          </a:prstGeom>
          <a:ln w="76200">
            <a:solidFill>
              <a:srgbClr val="1A1F4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6705B35-3B94-D34D-8580-04B7AD34ACB2}"/>
              </a:ext>
            </a:extLst>
          </p:cNvPr>
          <p:cNvSpPr txBox="1"/>
          <p:nvPr/>
        </p:nvSpPr>
        <p:spPr>
          <a:xfrm>
            <a:off x="5120639" y="748133"/>
            <a:ext cx="138128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/>
                </a:solidFill>
                <a:latin typeface="Helvetica" pitchFamily="2" charset="0"/>
              </a:rPr>
              <a:t>Pay Per Click — Competitor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5BC9A3-1859-2141-A2AD-17EAF9FE59BE}"/>
              </a:ext>
            </a:extLst>
          </p:cNvPr>
          <p:cNvCxnSpPr>
            <a:cxnSpLocks/>
          </p:cNvCxnSpPr>
          <p:nvPr/>
        </p:nvCxnSpPr>
        <p:spPr>
          <a:xfrm>
            <a:off x="5247248" y="2217402"/>
            <a:ext cx="6471510" cy="0"/>
          </a:xfrm>
          <a:prstGeom prst="line">
            <a:avLst/>
          </a:prstGeom>
          <a:ln w="76200">
            <a:solidFill>
              <a:srgbClr val="1A1F4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C0FA8E2-27E2-6649-8F18-A8A366A5ED5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513080" y="4048702"/>
            <a:ext cx="15404812" cy="680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86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AACC9B-BF37-0F4E-BAD1-29DC47BD4935}"/>
              </a:ext>
            </a:extLst>
          </p:cNvPr>
          <p:cNvSpPr/>
          <p:nvPr/>
        </p:nvSpPr>
        <p:spPr>
          <a:xfrm>
            <a:off x="0" y="0"/>
            <a:ext cx="4288985" cy="13716000"/>
          </a:xfrm>
          <a:prstGeom prst="rect">
            <a:avLst/>
          </a:prstGeom>
          <a:solidFill>
            <a:srgbClr val="1A1F42"/>
          </a:solidFill>
          <a:ln>
            <a:solidFill>
              <a:srgbClr val="1A1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B2A0D50-346C-214E-BC0C-6D3474B90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90" y="11979422"/>
            <a:ext cx="2855204" cy="8202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2A8D14-7A4A-5D42-AA33-73BD4DF54407}"/>
              </a:ext>
            </a:extLst>
          </p:cNvPr>
          <p:cNvSpPr txBox="1"/>
          <p:nvPr/>
        </p:nvSpPr>
        <p:spPr>
          <a:xfrm>
            <a:off x="4734718" y="4043990"/>
            <a:ext cx="4835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A1F41"/>
                </a:solidFill>
                <a:latin typeface="Helvetica" pitchFamily="2" charset="0"/>
              </a:rPr>
              <a:t>938,400</a:t>
            </a:r>
          </a:p>
          <a:p>
            <a:pPr algn="ctr"/>
            <a:r>
              <a:rPr lang="en-US" sz="3200" b="1" dirty="0">
                <a:solidFill>
                  <a:srgbClr val="1A1F41"/>
                </a:solidFill>
                <a:latin typeface="Helvetica" pitchFamily="2" charset="0"/>
              </a:rPr>
              <a:t>IMPRESSIONS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109BEE-E027-8648-A470-978AE37097EA}"/>
              </a:ext>
            </a:extLst>
          </p:cNvPr>
          <p:cNvSpPr txBox="1"/>
          <p:nvPr/>
        </p:nvSpPr>
        <p:spPr>
          <a:xfrm>
            <a:off x="9929174" y="6858000"/>
            <a:ext cx="42889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A1F41"/>
                </a:solidFill>
                <a:latin typeface="Helvetica" pitchFamily="2" charset="0"/>
              </a:rPr>
              <a:t>19,287</a:t>
            </a:r>
          </a:p>
          <a:p>
            <a:pPr algn="ctr"/>
            <a:r>
              <a:rPr lang="en-US" sz="3200" b="1" dirty="0">
                <a:solidFill>
                  <a:srgbClr val="1A1F41"/>
                </a:solidFill>
                <a:latin typeface="Helvetica" pitchFamily="2" charset="0"/>
              </a:rPr>
              <a:t>100% VIDEO VIEWS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229D34-ED18-124C-972C-DFFB8B82E52E}"/>
              </a:ext>
            </a:extLst>
          </p:cNvPr>
          <p:cNvSpPr txBox="1"/>
          <p:nvPr/>
        </p:nvSpPr>
        <p:spPr>
          <a:xfrm>
            <a:off x="15126750" y="6858000"/>
            <a:ext cx="4113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A1F41"/>
                </a:solidFill>
                <a:latin typeface="Helvetica" pitchFamily="2" charset="0"/>
              </a:rPr>
              <a:t>80.29%</a:t>
            </a:r>
          </a:p>
          <a:p>
            <a:pPr algn="ctr"/>
            <a:r>
              <a:rPr lang="en-US" sz="3200" b="1" dirty="0">
                <a:solidFill>
                  <a:srgbClr val="1A1F41"/>
                </a:solidFill>
                <a:latin typeface="Helvetica" pitchFamily="2" charset="0"/>
              </a:rPr>
              <a:t>COMPLETION RATE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248580-7497-074D-AD1C-C57B88AFF2D1}"/>
              </a:ext>
            </a:extLst>
          </p:cNvPr>
          <p:cNvSpPr txBox="1"/>
          <p:nvPr/>
        </p:nvSpPr>
        <p:spPr>
          <a:xfrm>
            <a:off x="19478389" y="6858000"/>
            <a:ext cx="38123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15%</a:t>
            </a:r>
          </a:p>
          <a:p>
            <a:pPr algn="ctr"/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INDUSTRY AVG.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A6853-45BB-294D-B659-710D40FD1A75}"/>
              </a:ext>
            </a:extLst>
          </p:cNvPr>
          <p:cNvSpPr txBox="1"/>
          <p:nvPr/>
        </p:nvSpPr>
        <p:spPr>
          <a:xfrm>
            <a:off x="5120640" y="748133"/>
            <a:ext cx="15530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/>
                </a:solidFill>
                <a:latin typeface="Helvetica" pitchFamily="2" charset="0"/>
              </a:rPr>
              <a:t>Display — Main Campaign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53991E-1E7A-D946-9E8C-A2B1B2D64698}"/>
              </a:ext>
            </a:extLst>
          </p:cNvPr>
          <p:cNvCxnSpPr>
            <a:cxnSpLocks/>
          </p:cNvCxnSpPr>
          <p:nvPr/>
        </p:nvCxnSpPr>
        <p:spPr>
          <a:xfrm>
            <a:off x="5247248" y="2217402"/>
            <a:ext cx="4113320" cy="0"/>
          </a:xfrm>
          <a:prstGeom prst="line">
            <a:avLst/>
          </a:prstGeom>
          <a:ln w="76200">
            <a:solidFill>
              <a:srgbClr val="1A1F4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953467D-8582-7D40-8876-59612E19D209}"/>
              </a:ext>
            </a:extLst>
          </p:cNvPr>
          <p:cNvSpPr txBox="1"/>
          <p:nvPr/>
        </p:nvSpPr>
        <p:spPr>
          <a:xfrm>
            <a:off x="9761693" y="4078980"/>
            <a:ext cx="46239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A1F42"/>
                </a:solidFill>
                <a:latin typeface="Helvetica" pitchFamily="2" charset="0"/>
              </a:rPr>
              <a:t>3,053</a:t>
            </a:r>
          </a:p>
          <a:p>
            <a:pPr algn="ctr"/>
            <a:r>
              <a:rPr lang="en-US" sz="3200" b="1" dirty="0">
                <a:solidFill>
                  <a:srgbClr val="1A1F42"/>
                </a:solidFill>
                <a:latin typeface="Helvetica" pitchFamily="2" charset="0"/>
              </a:rPr>
              <a:t>CLICKS TO WEBSITE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F5AAA0-F543-534B-B567-4272E689DC76}"/>
              </a:ext>
            </a:extLst>
          </p:cNvPr>
          <p:cNvSpPr txBox="1"/>
          <p:nvPr/>
        </p:nvSpPr>
        <p:spPr>
          <a:xfrm>
            <a:off x="19240070" y="4043990"/>
            <a:ext cx="4288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A1F42"/>
                </a:solidFill>
                <a:latin typeface="Helvetica" pitchFamily="2" charset="0"/>
              </a:rPr>
              <a:t>$7.25</a:t>
            </a:r>
          </a:p>
          <a:p>
            <a:pPr algn="ctr"/>
            <a:r>
              <a:rPr lang="en-US" sz="3200" b="1" dirty="0">
                <a:solidFill>
                  <a:srgbClr val="1A1F42"/>
                </a:solidFill>
                <a:latin typeface="Helvetica" pitchFamily="2" charset="0"/>
              </a:rPr>
              <a:t>CPM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33D370-D4EA-5B4D-8044-58A5D72FAC2A}"/>
              </a:ext>
            </a:extLst>
          </p:cNvPr>
          <p:cNvSpPr txBox="1"/>
          <p:nvPr/>
        </p:nvSpPr>
        <p:spPr>
          <a:xfrm>
            <a:off x="13715448" y="4077443"/>
            <a:ext cx="69359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A1F42"/>
                </a:solidFill>
                <a:latin typeface="Helvetica" pitchFamily="2" charset="0"/>
              </a:rPr>
              <a:t>264</a:t>
            </a:r>
          </a:p>
          <a:p>
            <a:pPr algn="ctr"/>
            <a:r>
              <a:rPr lang="en-US" sz="3200" b="1" dirty="0">
                <a:solidFill>
                  <a:srgbClr val="1A1F42"/>
                </a:solidFill>
                <a:latin typeface="Helvetica" pitchFamily="2" charset="0"/>
              </a:rPr>
              <a:t>GEOFENCING WALK-INS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2FC6D1-9177-A54A-8770-B9B238F50AC5}"/>
              </a:ext>
            </a:extLst>
          </p:cNvPr>
          <p:cNvSpPr txBox="1"/>
          <p:nvPr/>
        </p:nvSpPr>
        <p:spPr>
          <a:xfrm>
            <a:off x="5071583" y="6858000"/>
            <a:ext cx="42889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A1F41"/>
                </a:solidFill>
                <a:latin typeface="Helvetica" pitchFamily="2" charset="0"/>
              </a:rPr>
              <a:t>24,045</a:t>
            </a:r>
          </a:p>
          <a:p>
            <a:pPr algn="ctr"/>
            <a:r>
              <a:rPr lang="en-US" sz="3200" b="1" dirty="0">
                <a:solidFill>
                  <a:srgbClr val="1A1F41"/>
                </a:solidFill>
                <a:latin typeface="Helvetica" pitchFamily="2" charset="0"/>
              </a:rPr>
              <a:t>VIDEO VIEWS</a:t>
            </a:r>
          </a:p>
        </p:txBody>
      </p:sp>
    </p:spTree>
    <p:extLst>
      <p:ext uri="{BB962C8B-B14F-4D97-AF65-F5344CB8AC3E}">
        <p14:creationId xmlns:p14="http://schemas.microsoft.com/office/powerpoint/2010/main" val="2596682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AACC9B-BF37-0F4E-BAD1-29DC47BD4935}"/>
              </a:ext>
            </a:extLst>
          </p:cNvPr>
          <p:cNvSpPr/>
          <p:nvPr/>
        </p:nvSpPr>
        <p:spPr>
          <a:xfrm>
            <a:off x="0" y="0"/>
            <a:ext cx="4288985" cy="13716000"/>
          </a:xfrm>
          <a:prstGeom prst="rect">
            <a:avLst/>
          </a:prstGeom>
          <a:solidFill>
            <a:srgbClr val="1A1F42"/>
          </a:solidFill>
          <a:ln>
            <a:solidFill>
              <a:srgbClr val="1A1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B2A0D50-346C-214E-BC0C-6D3474B90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90" y="11979422"/>
            <a:ext cx="2855204" cy="8202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EA6853-45BB-294D-B659-710D40FD1A75}"/>
              </a:ext>
            </a:extLst>
          </p:cNvPr>
          <p:cNvSpPr txBox="1"/>
          <p:nvPr/>
        </p:nvSpPr>
        <p:spPr>
          <a:xfrm>
            <a:off x="5120640" y="748133"/>
            <a:ext cx="15530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/>
                </a:solidFill>
                <a:latin typeface="Helvetica" pitchFamily="2" charset="0"/>
              </a:rPr>
              <a:t>Display — Main Campaign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53991E-1E7A-D946-9E8C-A2B1B2D64698}"/>
              </a:ext>
            </a:extLst>
          </p:cNvPr>
          <p:cNvCxnSpPr>
            <a:cxnSpLocks/>
          </p:cNvCxnSpPr>
          <p:nvPr/>
        </p:nvCxnSpPr>
        <p:spPr>
          <a:xfrm>
            <a:off x="5247248" y="2217402"/>
            <a:ext cx="4113320" cy="0"/>
          </a:xfrm>
          <a:prstGeom prst="line">
            <a:avLst/>
          </a:prstGeom>
          <a:ln w="76200">
            <a:solidFill>
              <a:srgbClr val="1A1F4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E47A207-216D-464F-AA6A-28ECEDD6BFB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531210" y="3666930"/>
            <a:ext cx="19525891" cy="18784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D47DF0-9100-7347-AB82-5DF46DDFB936}"/>
              </a:ext>
            </a:extLst>
          </p:cNvPr>
          <p:cNvSpPr txBox="1"/>
          <p:nvPr/>
        </p:nvSpPr>
        <p:spPr>
          <a:xfrm>
            <a:off x="8179650" y="6410145"/>
            <a:ext cx="5852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Tactic Performance: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25B46E-45E3-7942-A10A-AE0B5E1F51A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179650" y="7140751"/>
            <a:ext cx="11797902" cy="345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89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AACC9B-BF37-0F4E-BAD1-29DC47BD4935}"/>
              </a:ext>
            </a:extLst>
          </p:cNvPr>
          <p:cNvSpPr/>
          <p:nvPr/>
        </p:nvSpPr>
        <p:spPr>
          <a:xfrm>
            <a:off x="0" y="0"/>
            <a:ext cx="4288985" cy="13716000"/>
          </a:xfrm>
          <a:prstGeom prst="rect">
            <a:avLst/>
          </a:prstGeom>
          <a:solidFill>
            <a:srgbClr val="1A1F42"/>
          </a:solidFill>
          <a:ln>
            <a:solidFill>
              <a:srgbClr val="1A1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B2A0D50-346C-214E-BC0C-6D3474B90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90" y="11979422"/>
            <a:ext cx="2855204" cy="8202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EA6853-45BB-294D-B659-710D40FD1A75}"/>
              </a:ext>
            </a:extLst>
          </p:cNvPr>
          <p:cNvSpPr txBox="1"/>
          <p:nvPr/>
        </p:nvSpPr>
        <p:spPr>
          <a:xfrm>
            <a:off x="5120640" y="748133"/>
            <a:ext cx="15530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/>
                </a:solidFill>
                <a:latin typeface="Helvetica" pitchFamily="2" charset="0"/>
              </a:rPr>
              <a:t>Display —Main Campaign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53991E-1E7A-D946-9E8C-A2B1B2D64698}"/>
              </a:ext>
            </a:extLst>
          </p:cNvPr>
          <p:cNvCxnSpPr>
            <a:cxnSpLocks/>
          </p:cNvCxnSpPr>
          <p:nvPr/>
        </p:nvCxnSpPr>
        <p:spPr>
          <a:xfrm>
            <a:off x="5247248" y="2217402"/>
            <a:ext cx="4113320" cy="0"/>
          </a:xfrm>
          <a:prstGeom prst="line">
            <a:avLst/>
          </a:prstGeom>
          <a:ln w="76200">
            <a:solidFill>
              <a:srgbClr val="1A1F4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BC9E97E-386B-524A-9818-70DFEB1A0C9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495443" y="3303243"/>
            <a:ext cx="17544475" cy="846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7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AACC9B-BF37-0F4E-BAD1-29DC47BD4935}"/>
              </a:ext>
            </a:extLst>
          </p:cNvPr>
          <p:cNvSpPr/>
          <p:nvPr/>
        </p:nvSpPr>
        <p:spPr>
          <a:xfrm>
            <a:off x="0" y="0"/>
            <a:ext cx="4288985" cy="13716000"/>
          </a:xfrm>
          <a:prstGeom prst="rect">
            <a:avLst/>
          </a:prstGeom>
          <a:solidFill>
            <a:srgbClr val="1A1F42"/>
          </a:solidFill>
          <a:ln>
            <a:solidFill>
              <a:srgbClr val="1A1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B2A0D50-346C-214E-BC0C-6D3474B90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90" y="11979422"/>
            <a:ext cx="2855204" cy="8202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EA6853-45BB-294D-B659-710D40FD1A75}"/>
              </a:ext>
            </a:extLst>
          </p:cNvPr>
          <p:cNvSpPr txBox="1"/>
          <p:nvPr/>
        </p:nvSpPr>
        <p:spPr>
          <a:xfrm>
            <a:off x="5120640" y="748133"/>
            <a:ext cx="15530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chemeClr val="accent2"/>
                </a:solidFill>
                <a:latin typeface="Helvetica" pitchFamily="2" charset="0"/>
              </a:rPr>
              <a:t>Display — Main </a:t>
            </a:r>
            <a:r>
              <a:rPr lang="en-US" sz="8000" b="1" dirty="0">
                <a:solidFill>
                  <a:schemeClr val="accent2"/>
                </a:solidFill>
                <a:latin typeface="Helvetica" pitchFamily="2" charset="0"/>
              </a:rPr>
              <a:t>Campaign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53991E-1E7A-D946-9E8C-A2B1B2D64698}"/>
              </a:ext>
            </a:extLst>
          </p:cNvPr>
          <p:cNvCxnSpPr>
            <a:cxnSpLocks/>
          </p:cNvCxnSpPr>
          <p:nvPr/>
        </p:nvCxnSpPr>
        <p:spPr>
          <a:xfrm>
            <a:off x="5247248" y="2217402"/>
            <a:ext cx="4113320" cy="0"/>
          </a:xfrm>
          <a:prstGeom prst="line">
            <a:avLst/>
          </a:prstGeom>
          <a:ln w="76200">
            <a:solidFill>
              <a:srgbClr val="1A1F4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BBC3C84-9D0B-3548-975D-AF5819ACE0E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560244" y="2831691"/>
            <a:ext cx="13716474" cy="1137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097DD4-5AC1-714D-9B58-5EC604A253F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233231" y="4377619"/>
            <a:ext cx="12418141" cy="908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6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AACC9B-BF37-0F4E-BAD1-29DC47BD4935}"/>
              </a:ext>
            </a:extLst>
          </p:cNvPr>
          <p:cNvSpPr/>
          <p:nvPr/>
        </p:nvSpPr>
        <p:spPr>
          <a:xfrm>
            <a:off x="0" y="0"/>
            <a:ext cx="4288985" cy="13716000"/>
          </a:xfrm>
          <a:prstGeom prst="rect">
            <a:avLst/>
          </a:prstGeom>
          <a:solidFill>
            <a:srgbClr val="1A1F42"/>
          </a:solidFill>
          <a:ln>
            <a:solidFill>
              <a:srgbClr val="1A1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B2A0D50-346C-214E-BC0C-6D3474B90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90" y="11979422"/>
            <a:ext cx="2855204" cy="8202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2A8D14-7A4A-5D42-AA33-73BD4DF54407}"/>
              </a:ext>
            </a:extLst>
          </p:cNvPr>
          <p:cNvSpPr txBox="1"/>
          <p:nvPr/>
        </p:nvSpPr>
        <p:spPr>
          <a:xfrm>
            <a:off x="5918616" y="2713012"/>
            <a:ext cx="4835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A1F41"/>
                </a:solidFill>
                <a:latin typeface="Helvetica" pitchFamily="2" charset="0"/>
              </a:rPr>
              <a:t>91,387</a:t>
            </a:r>
          </a:p>
          <a:p>
            <a:pPr algn="ctr"/>
            <a:r>
              <a:rPr lang="en-US" sz="3200" b="1" dirty="0">
                <a:solidFill>
                  <a:srgbClr val="1A1F41"/>
                </a:solidFill>
                <a:latin typeface="Helvetica" pitchFamily="2" charset="0"/>
              </a:rPr>
              <a:t>IMPRESSIONS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A6853-45BB-294D-B659-710D40FD1A75}"/>
              </a:ext>
            </a:extLst>
          </p:cNvPr>
          <p:cNvSpPr txBox="1"/>
          <p:nvPr/>
        </p:nvSpPr>
        <p:spPr>
          <a:xfrm>
            <a:off x="5120640" y="748133"/>
            <a:ext cx="17389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/>
                </a:solidFill>
                <a:latin typeface="Helvetica" pitchFamily="2" charset="0"/>
              </a:rPr>
              <a:t>Display — Border Patrol Campaign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53991E-1E7A-D946-9E8C-A2B1B2D64698}"/>
              </a:ext>
            </a:extLst>
          </p:cNvPr>
          <p:cNvCxnSpPr>
            <a:cxnSpLocks/>
          </p:cNvCxnSpPr>
          <p:nvPr/>
        </p:nvCxnSpPr>
        <p:spPr>
          <a:xfrm>
            <a:off x="5247248" y="2217402"/>
            <a:ext cx="4113320" cy="0"/>
          </a:xfrm>
          <a:prstGeom prst="line">
            <a:avLst/>
          </a:prstGeom>
          <a:ln w="76200">
            <a:solidFill>
              <a:srgbClr val="1A1F4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953467D-8582-7D40-8876-59612E19D209}"/>
              </a:ext>
            </a:extLst>
          </p:cNvPr>
          <p:cNvSpPr txBox="1"/>
          <p:nvPr/>
        </p:nvSpPr>
        <p:spPr>
          <a:xfrm>
            <a:off x="11124163" y="2713012"/>
            <a:ext cx="46239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A1F42"/>
                </a:solidFill>
                <a:latin typeface="Helvetica" pitchFamily="2" charset="0"/>
              </a:rPr>
              <a:t>171</a:t>
            </a:r>
          </a:p>
          <a:p>
            <a:pPr algn="ctr"/>
            <a:r>
              <a:rPr lang="en-US" sz="3200" b="1" dirty="0">
                <a:solidFill>
                  <a:srgbClr val="1A1F42"/>
                </a:solidFill>
                <a:latin typeface="Helvetica" pitchFamily="2" charset="0"/>
              </a:rPr>
              <a:t>CLICKS TO WEBSITE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F5AAA0-F543-534B-B567-4272E689DC76}"/>
              </a:ext>
            </a:extLst>
          </p:cNvPr>
          <p:cNvSpPr txBox="1"/>
          <p:nvPr/>
        </p:nvSpPr>
        <p:spPr>
          <a:xfrm>
            <a:off x="16118159" y="2713012"/>
            <a:ext cx="4288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A1F42"/>
                </a:solidFill>
                <a:latin typeface="Helvetica" pitchFamily="2" charset="0"/>
              </a:rPr>
              <a:t>$5.96</a:t>
            </a:r>
          </a:p>
          <a:p>
            <a:pPr algn="ctr"/>
            <a:r>
              <a:rPr lang="en-US" sz="3200" b="1" dirty="0">
                <a:solidFill>
                  <a:srgbClr val="1A1F42"/>
                </a:solidFill>
                <a:latin typeface="Helvetica" pitchFamily="2" charset="0"/>
              </a:rPr>
              <a:t>CPM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19E2CC-09EA-1545-BAE5-1AB93DB587B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424516" y="5024503"/>
            <a:ext cx="19851329" cy="21432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446330-B8A2-4549-AAFC-3BCEB497BB0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360568" y="8587249"/>
            <a:ext cx="9585504" cy="15333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C8F3D1-C84A-D446-8BD6-845C7D8B9E83}"/>
              </a:ext>
            </a:extLst>
          </p:cNvPr>
          <p:cNvSpPr txBox="1"/>
          <p:nvPr/>
        </p:nvSpPr>
        <p:spPr>
          <a:xfrm>
            <a:off x="9360568" y="7895525"/>
            <a:ext cx="5852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Tactic Performance:</a:t>
            </a:r>
          </a:p>
        </p:txBody>
      </p:sp>
    </p:spTree>
    <p:extLst>
      <p:ext uri="{BB962C8B-B14F-4D97-AF65-F5344CB8AC3E}">
        <p14:creationId xmlns:p14="http://schemas.microsoft.com/office/powerpoint/2010/main" val="1036614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E6C1EC-3A6B-1848-92CC-AE7EB4AA5011}"/>
              </a:ext>
            </a:extLst>
          </p:cNvPr>
          <p:cNvSpPr/>
          <p:nvPr/>
        </p:nvSpPr>
        <p:spPr>
          <a:xfrm>
            <a:off x="0" y="0"/>
            <a:ext cx="4288985" cy="13716000"/>
          </a:xfrm>
          <a:prstGeom prst="rect">
            <a:avLst/>
          </a:prstGeom>
          <a:solidFill>
            <a:srgbClr val="1A1F42"/>
          </a:solidFill>
          <a:ln>
            <a:solidFill>
              <a:srgbClr val="1A1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D9F6370-9D55-7D4B-80DF-0948873A0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90" y="11979422"/>
            <a:ext cx="2855204" cy="8202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D5CF55-2AF4-1C42-9A9A-1DA1697202D2}"/>
              </a:ext>
            </a:extLst>
          </p:cNvPr>
          <p:cNvSpPr txBox="1"/>
          <p:nvPr/>
        </p:nvSpPr>
        <p:spPr>
          <a:xfrm>
            <a:off x="5120639" y="748133"/>
            <a:ext cx="16706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/>
                </a:solidFill>
                <a:latin typeface="Helvetica" pitchFamily="2" charset="0"/>
              </a:rPr>
              <a:t>Display Border Patrol Campaign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3F9816-A588-2E42-9911-9C6D17F7A4BD}"/>
              </a:ext>
            </a:extLst>
          </p:cNvPr>
          <p:cNvCxnSpPr>
            <a:cxnSpLocks/>
          </p:cNvCxnSpPr>
          <p:nvPr/>
        </p:nvCxnSpPr>
        <p:spPr>
          <a:xfrm>
            <a:off x="5247248" y="2217402"/>
            <a:ext cx="6400800" cy="0"/>
          </a:xfrm>
          <a:prstGeom prst="line">
            <a:avLst/>
          </a:prstGeom>
          <a:ln w="76200">
            <a:solidFill>
              <a:srgbClr val="1A1F4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5BC9A3-1859-2141-A2AD-17EAF9FE59BE}"/>
              </a:ext>
            </a:extLst>
          </p:cNvPr>
          <p:cNvCxnSpPr>
            <a:cxnSpLocks/>
          </p:cNvCxnSpPr>
          <p:nvPr/>
        </p:nvCxnSpPr>
        <p:spPr>
          <a:xfrm>
            <a:off x="5247248" y="2217402"/>
            <a:ext cx="6471510" cy="0"/>
          </a:xfrm>
          <a:prstGeom prst="line">
            <a:avLst/>
          </a:prstGeom>
          <a:ln w="76200">
            <a:solidFill>
              <a:srgbClr val="1A1F4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001E8EA-7E0C-054F-8731-4DE4B8EBB70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841788" y="3645467"/>
            <a:ext cx="12687966" cy="91542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6FD666-BAF6-4E48-8FCC-D0F4B1DCA103}"/>
              </a:ext>
            </a:extLst>
          </p:cNvPr>
          <p:cNvSpPr txBox="1"/>
          <p:nvPr/>
        </p:nvSpPr>
        <p:spPr>
          <a:xfrm>
            <a:off x="7841788" y="2914861"/>
            <a:ext cx="5852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Top Ad Performance:</a:t>
            </a:r>
          </a:p>
        </p:txBody>
      </p:sp>
    </p:spTree>
    <p:extLst>
      <p:ext uri="{BB962C8B-B14F-4D97-AF65-F5344CB8AC3E}">
        <p14:creationId xmlns:p14="http://schemas.microsoft.com/office/powerpoint/2010/main" val="239655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E6C1EC-3A6B-1848-92CC-AE7EB4AA5011}"/>
              </a:ext>
            </a:extLst>
          </p:cNvPr>
          <p:cNvSpPr/>
          <p:nvPr/>
        </p:nvSpPr>
        <p:spPr>
          <a:xfrm>
            <a:off x="0" y="0"/>
            <a:ext cx="4288985" cy="13716000"/>
          </a:xfrm>
          <a:prstGeom prst="rect">
            <a:avLst/>
          </a:prstGeom>
          <a:solidFill>
            <a:srgbClr val="1A1F42"/>
          </a:solidFill>
          <a:ln>
            <a:solidFill>
              <a:srgbClr val="1A1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D9F6370-9D55-7D4B-80DF-0948873A0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90" y="11979422"/>
            <a:ext cx="2855204" cy="8202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D5CF55-2AF4-1C42-9A9A-1DA1697202D2}"/>
              </a:ext>
            </a:extLst>
          </p:cNvPr>
          <p:cNvSpPr txBox="1"/>
          <p:nvPr/>
        </p:nvSpPr>
        <p:spPr>
          <a:xfrm>
            <a:off x="5120639" y="748133"/>
            <a:ext cx="16706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/>
                </a:solidFill>
                <a:latin typeface="Helvetica" pitchFamily="2" charset="0"/>
              </a:rPr>
              <a:t>Display Border Patrol Campaign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3F9816-A588-2E42-9911-9C6D17F7A4BD}"/>
              </a:ext>
            </a:extLst>
          </p:cNvPr>
          <p:cNvCxnSpPr>
            <a:cxnSpLocks/>
          </p:cNvCxnSpPr>
          <p:nvPr/>
        </p:nvCxnSpPr>
        <p:spPr>
          <a:xfrm>
            <a:off x="5247248" y="2217402"/>
            <a:ext cx="6400800" cy="0"/>
          </a:xfrm>
          <a:prstGeom prst="line">
            <a:avLst/>
          </a:prstGeom>
          <a:ln w="76200">
            <a:solidFill>
              <a:srgbClr val="1A1F4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5BC9A3-1859-2141-A2AD-17EAF9FE59BE}"/>
              </a:ext>
            </a:extLst>
          </p:cNvPr>
          <p:cNvCxnSpPr>
            <a:cxnSpLocks/>
          </p:cNvCxnSpPr>
          <p:nvPr/>
        </p:nvCxnSpPr>
        <p:spPr>
          <a:xfrm>
            <a:off x="5247248" y="2217402"/>
            <a:ext cx="6471510" cy="0"/>
          </a:xfrm>
          <a:prstGeom prst="line">
            <a:avLst/>
          </a:prstGeom>
          <a:ln w="76200">
            <a:solidFill>
              <a:srgbClr val="1A1F4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6FD666-BAF6-4E48-8FCC-D0F4B1DCA103}"/>
              </a:ext>
            </a:extLst>
          </p:cNvPr>
          <p:cNvSpPr txBox="1"/>
          <p:nvPr/>
        </p:nvSpPr>
        <p:spPr>
          <a:xfrm>
            <a:off x="4772461" y="2960542"/>
            <a:ext cx="5852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Geofence Performance: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82CECB-E233-7F45-842F-B7A8F21B931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772461" y="3691148"/>
            <a:ext cx="19061973" cy="633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31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5F5C93-7B60-9A4D-A5CE-9F4BAF4CEC46}"/>
              </a:ext>
            </a:extLst>
          </p:cNvPr>
          <p:cNvSpPr/>
          <p:nvPr/>
        </p:nvSpPr>
        <p:spPr>
          <a:xfrm>
            <a:off x="0" y="0"/>
            <a:ext cx="4288985" cy="13716000"/>
          </a:xfrm>
          <a:prstGeom prst="rect">
            <a:avLst/>
          </a:prstGeom>
          <a:solidFill>
            <a:srgbClr val="1A1F42"/>
          </a:solidFill>
          <a:ln>
            <a:solidFill>
              <a:srgbClr val="1A1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62E4ACF-D893-794E-B0BA-4387DBB48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90" y="11979422"/>
            <a:ext cx="2855204" cy="8202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EDB7A5-AB58-4D44-8B6A-0E1578AD6F2C}"/>
              </a:ext>
            </a:extLst>
          </p:cNvPr>
          <p:cNvSpPr txBox="1"/>
          <p:nvPr/>
        </p:nvSpPr>
        <p:spPr>
          <a:xfrm>
            <a:off x="5120639" y="748133"/>
            <a:ext cx="179610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/>
                </a:solidFill>
                <a:latin typeface="Helvetica" pitchFamily="2" charset="0"/>
              </a:rPr>
              <a:t>Facebook, Instagram &amp; Retargeting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F4EDF6-8BDB-9240-A6F4-C95FAD891C84}"/>
              </a:ext>
            </a:extLst>
          </p:cNvPr>
          <p:cNvCxnSpPr>
            <a:cxnSpLocks/>
          </p:cNvCxnSpPr>
          <p:nvPr/>
        </p:nvCxnSpPr>
        <p:spPr>
          <a:xfrm>
            <a:off x="5247247" y="2217402"/>
            <a:ext cx="10927080" cy="0"/>
          </a:xfrm>
          <a:prstGeom prst="line">
            <a:avLst/>
          </a:prstGeom>
          <a:ln w="76200">
            <a:solidFill>
              <a:srgbClr val="1A1F4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304A6C9-F618-2143-9105-A268B1CA626E}"/>
              </a:ext>
            </a:extLst>
          </p:cNvPr>
          <p:cNvSpPr txBox="1"/>
          <p:nvPr/>
        </p:nvSpPr>
        <p:spPr>
          <a:xfrm>
            <a:off x="4821382" y="2548771"/>
            <a:ext cx="51347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A1F41"/>
                </a:solidFill>
                <a:latin typeface="Helvetica" pitchFamily="2" charset="0"/>
              </a:rPr>
              <a:t>752,353</a:t>
            </a:r>
          </a:p>
          <a:p>
            <a:pPr algn="ctr"/>
            <a:r>
              <a:rPr lang="en-US" sz="3200" b="1" dirty="0">
                <a:solidFill>
                  <a:srgbClr val="1A1F41"/>
                </a:solidFill>
                <a:latin typeface="Helvetica" pitchFamily="2" charset="0"/>
              </a:rPr>
              <a:t>IMPRESSIONS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D3A2AA-8B69-2A49-AB66-61E28D954170}"/>
              </a:ext>
            </a:extLst>
          </p:cNvPr>
          <p:cNvSpPr txBox="1"/>
          <p:nvPr/>
        </p:nvSpPr>
        <p:spPr>
          <a:xfrm>
            <a:off x="10150656" y="2545705"/>
            <a:ext cx="44772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A1F41"/>
                </a:solidFill>
                <a:latin typeface="Helvetica" pitchFamily="2" charset="0"/>
              </a:rPr>
              <a:t>9,388</a:t>
            </a:r>
          </a:p>
          <a:p>
            <a:pPr algn="ctr"/>
            <a:r>
              <a:rPr lang="en-US" sz="3200" b="1" dirty="0">
                <a:solidFill>
                  <a:srgbClr val="1A1F41"/>
                </a:solidFill>
                <a:latin typeface="Helvetica" pitchFamily="2" charset="0"/>
              </a:rPr>
              <a:t>CLICKS TO WEBSITE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A245E9-DB81-6B4F-83ED-FD19448A964E}"/>
              </a:ext>
            </a:extLst>
          </p:cNvPr>
          <p:cNvSpPr txBox="1"/>
          <p:nvPr/>
        </p:nvSpPr>
        <p:spPr>
          <a:xfrm>
            <a:off x="14809821" y="2545705"/>
            <a:ext cx="4113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A1F41"/>
                </a:solidFill>
                <a:latin typeface="Helvetica" pitchFamily="2" charset="0"/>
              </a:rPr>
              <a:t>362</a:t>
            </a:r>
          </a:p>
          <a:p>
            <a:pPr algn="ctr"/>
            <a:r>
              <a:rPr lang="en-US" sz="3200" b="1" dirty="0">
                <a:solidFill>
                  <a:srgbClr val="1A1F41"/>
                </a:solidFill>
                <a:latin typeface="Helvetica" pitchFamily="2" charset="0"/>
              </a:rPr>
              <a:t>ENGAGEMENTS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2E03DA-8624-014A-B232-5F9549B645A4}"/>
              </a:ext>
            </a:extLst>
          </p:cNvPr>
          <p:cNvSpPr txBox="1"/>
          <p:nvPr/>
        </p:nvSpPr>
        <p:spPr>
          <a:xfrm>
            <a:off x="18923141" y="2545705"/>
            <a:ext cx="41585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2060"/>
                </a:solidFill>
                <a:latin typeface="Helvetica" pitchFamily="2" charset="0"/>
              </a:rPr>
              <a:t>7,801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elvetica" pitchFamily="2" charset="0"/>
              </a:rPr>
              <a:t>100% VIDEO VIEWS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0EC0E8-D932-6D4D-8C1E-1D9FFB3C481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590129" y="4835720"/>
            <a:ext cx="15022052" cy="728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6B96D9-AFC9-604F-9023-24D66FF186B8}"/>
              </a:ext>
            </a:extLst>
          </p:cNvPr>
          <p:cNvSpPr/>
          <p:nvPr/>
        </p:nvSpPr>
        <p:spPr>
          <a:xfrm>
            <a:off x="0" y="0"/>
            <a:ext cx="4288985" cy="13716000"/>
          </a:xfrm>
          <a:prstGeom prst="rect">
            <a:avLst/>
          </a:prstGeom>
          <a:solidFill>
            <a:srgbClr val="1A1F42"/>
          </a:solidFill>
          <a:ln>
            <a:solidFill>
              <a:srgbClr val="1A1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13C49BB-1E27-1F4F-A6E5-2D4E70901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90" y="11979422"/>
            <a:ext cx="2855204" cy="8202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A8E68A-821C-9A4D-B4BB-320D6B6F1137}"/>
              </a:ext>
            </a:extLst>
          </p:cNvPr>
          <p:cNvSpPr txBox="1"/>
          <p:nvPr/>
        </p:nvSpPr>
        <p:spPr>
          <a:xfrm>
            <a:off x="5120640" y="748133"/>
            <a:ext cx="15530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/>
                </a:solidFill>
                <a:latin typeface="Helvetica" pitchFamily="2" charset="0"/>
              </a:rPr>
              <a:t>Digital Media Budget 2019-2020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580A1B-9992-F14C-9E75-128B4EFC61EC}"/>
              </a:ext>
            </a:extLst>
          </p:cNvPr>
          <p:cNvCxnSpPr>
            <a:cxnSpLocks/>
          </p:cNvCxnSpPr>
          <p:nvPr/>
        </p:nvCxnSpPr>
        <p:spPr>
          <a:xfrm>
            <a:off x="5247248" y="2217402"/>
            <a:ext cx="6471510" cy="0"/>
          </a:xfrm>
          <a:prstGeom prst="line">
            <a:avLst/>
          </a:prstGeom>
          <a:ln w="76200">
            <a:solidFill>
              <a:srgbClr val="1A1F4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1B3C1E1-D751-6E4B-B5ED-5BB0575EF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824" y="3946831"/>
            <a:ext cx="19440721" cy="434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15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E6C1EC-3A6B-1848-92CC-AE7EB4AA5011}"/>
              </a:ext>
            </a:extLst>
          </p:cNvPr>
          <p:cNvSpPr/>
          <p:nvPr/>
        </p:nvSpPr>
        <p:spPr>
          <a:xfrm>
            <a:off x="0" y="0"/>
            <a:ext cx="4288985" cy="13716000"/>
          </a:xfrm>
          <a:prstGeom prst="rect">
            <a:avLst/>
          </a:prstGeom>
          <a:solidFill>
            <a:srgbClr val="1A1F42"/>
          </a:solidFill>
          <a:ln>
            <a:solidFill>
              <a:srgbClr val="1A1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D9F6370-9D55-7D4B-80DF-0948873A0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90" y="11979422"/>
            <a:ext cx="2855204" cy="8202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D5CF55-2AF4-1C42-9A9A-1DA1697202D2}"/>
              </a:ext>
            </a:extLst>
          </p:cNvPr>
          <p:cNvSpPr txBox="1"/>
          <p:nvPr/>
        </p:nvSpPr>
        <p:spPr>
          <a:xfrm>
            <a:off x="4538748" y="81323"/>
            <a:ext cx="17961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/>
                </a:solidFill>
                <a:latin typeface="Helvetica" pitchFamily="2" charset="0"/>
              </a:rPr>
              <a:t>Facebook, Instagram &amp; Retargeting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5BC9A3-1859-2141-A2AD-17EAF9FE59BE}"/>
              </a:ext>
            </a:extLst>
          </p:cNvPr>
          <p:cNvCxnSpPr>
            <a:cxnSpLocks/>
          </p:cNvCxnSpPr>
          <p:nvPr/>
        </p:nvCxnSpPr>
        <p:spPr>
          <a:xfrm>
            <a:off x="4776193" y="1424744"/>
            <a:ext cx="6471510" cy="0"/>
          </a:xfrm>
          <a:prstGeom prst="line">
            <a:avLst/>
          </a:prstGeom>
          <a:ln w="76200">
            <a:solidFill>
              <a:srgbClr val="1A1F4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6704639-425D-AB4F-A328-35D421464F05}"/>
              </a:ext>
            </a:extLst>
          </p:cNvPr>
          <p:cNvSpPr txBox="1"/>
          <p:nvPr/>
        </p:nvSpPr>
        <p:spPr>
          <a:xfrm>
            <a:off x="5247248" y="2519244"/>
            <a:ext cx="170308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latin typeface="Century Gothic" panose="020B0502020202020204" pitchFamily="34" charset="0"/>
            </a:endParaRPr>
          </a:p>
          <a:p>
            <a:endParaRPr lang="en-US" sz="2800" b="1" dirty="0">
              <a:latin typeface="Century Gothic" panose="020B0502020202020204" pitchFamily="34" charset="0"/>
            </a:endParaRPr>
          </a:p>
          <a:p>
            <a:endParaRPr lang="en-US" sz="28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C6A1D4-DE99-A64E-B46C-C22C5724A88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136375" y="2047670"/>
            <a:ext cx="14396269" cy="79707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635C15-1121-E743-B5F6-DB09709548D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483510" y="10481729"/>
            <a:ext cx="19703845" cy="29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09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AACC9B-BF37-0F4E-BAD1-29DC47BD4935}"/>
              </a:ext>
            </a:extLst>
          </p:cNvPr>
          <p:cNvSpPr/>
          <p:nvPr/>
        </p:nvSpPr>
        <p:spPr>
          <a:xfrm>
            <a:off x="0" y="0"/>
            <a:ext cx="4288985" cy="13716000"/>
          </a:xfrm>
          <a:prstGeom prst="rect">
            <a:avLst/>
          </a:prstGeom>
          <a:solidFill>
            <a:srgbClr val="1A1F42"/>
          </a:solidFill>
          <a:ln>
            <a:solidFill>
              <a:srgbClr val="1A1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B2A0D50-346C-214E-BC0C-6D3474B90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90" y="11979422"/>
            <a:ext cx="2855204" cy="8202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2A8D14-7A4A-5D42-AA33-73BD4DF54407}"/>
              </a:ext>
            </a:extLst>
          </p:cNvPr>
          <p:cNvSpPr txBox="1"/>
          <p:nvPr/>
        </p:nvSpPr>
        <p:spPr>
          <a:xfrm>
            <a:off x="5842820" y="4296302"/>
            <a:ext cx="4113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A1F41"/>
                </a:solidFill>
                <a:latin typeface="Helvetica" pitchFamily="2" charset="0"/>
              </a:rPr>
              <a:t>123,577</a:t>
            </a:r>
          </a:p>
          <a:p>
            <a:pPr algn="ctr"/>
            <a:r>
              <a:rPr lang="en-US" sz="3200" b="1" dirty="0">
                <a:solidFill>
                  <a:srgbClr val="1A1F41"/>
                </a:solidFill>
                <a:latin typeface="Helvetica" pitchFamily="2" charset="0"/>
              </a:rPr>
              <a:t>IMPRESSIONS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109BEE-E027-8648-A470-978AE37097EA}"/>
              </a:ext>
            </a:extLst>
          </p:cNvPr>
          <p:cNvSpPr txBox="1"/>
          <p:nvPr/>
        </p:nvSpPr>
        <p:spPr>
          <a:xfrm>
            <a:off x="10144372" y="4296302"/>
            <a:ext cx="42889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A1F41"/>
                </a:solidFill>
                <a:latin typeface="Helvetica" pitchFamily="2" charset="0"/>
              </a:rPr>
              <a:t>63,138</a:t>
            </a:r>
          </a:p>
          <a:p>
            <a:pPr algn="ctr"/>
            <a:r>
              <a:rPr lang="en-US" sz="3200" b="1" dirty="0">
                <a:solidFill>
                  <a:srgbClr val="1A1F41"/>
                </a:solidFill>
                <a:latin typeface="Helvetica" pitchFamily="2" charset="0"/>
              </a:rPr>
              <a:t>100% VIDEO VIEWS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229D34-ED18-124C-972C-DFFB8B82E52E}"/>
              </a:ext>
            </a:extLst>
          </p:cNvPr>
          <p:cNvSpPr txBox="1"/>
          <p:nvPr/>
        </p:nvSpPr>
        <p:spPr>
          <a:xfrm>
            <a:off x="14621589" y="4296302"/>
            <a:ext cx="4113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A1F41"/>
                </a:solidFill>
                <a:latin typeface="Helvetica" pitchFamily="2" charset="0"/>
              </a:rPr>
              <a:t>51.09%</a:t>
            </a:r>
          </a:p>
          <a:p>
            <a:pPr algn="ctr"/>
            <a:r>
              <a:rPr lang="en-US" sz="3200" b="1" dirty="0">
                <a:solidFill>
                  <a:srgbClr val="1A1F41"/>
                </a:solidFill>
                <a:latin typeface="Helvetica" pitchFamily="2" charset="0"/>
              </a:rPr>
              <a:t>COMPLETION RATE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248580-7497-074D-AD1C-C57B88AFF2D1}"/>
              </a:ext>
            </a:extLst>
          </p:cNvPr>
          <p:cNvSpPr txBox="1"/>
          <p:nvPr/>
        </p:nvSpPr>
        <p:spPr>
          <a:xfrm>
            <a:off x="18923141" y="4296302"/>
            <a:ext cx="38123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15%</a:t>
            </a:r>
          </a:p>
          <a:p>
            <a:pPr algn="ctr"/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INDUSTRY AVG.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A6853-45BB-294D-B659-710D40FD1A75}"/>
              </a:ext>
            </a:extLst>
          </p:cNvPr>
          <p:cNvSpPr txBox="1"/>
          <p:nvPr/>
        </p:nvSpPr>
        <p:spPr>
          <a:xfrm>
            <a:off x="5120640" y="748133"/>
            <a:ext cx="15530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/>
                </a:solidFill>
                <a:latin typeface="Helvetica" pitchFamily="2" charset="0"/>
              </a:rPr>
              <a:t>YouTube — English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53991E-1E7A-D946-9E8C-A2B1B2D64698}"/>
              </a:ext>
            </a:extLst>
          </p:cNvPr>
          <p:cNvCxnSpPr>
            <a:cxnSpLocks/>
          </p:cNvCxnSpPr>
          <p:nvPr/>
        </p:nvCxnSpPr>
        <p:spPr>
          <a:xfrm>
            <a:off x="5247248" y="2217402"/>
            <a:ext cx="4113320" cy="0"/>
          </a:xfrm>
          <a:prstGeom prst="line">
            <a:avLst/>
          </a:prstGeom>
          <a:ln w="76200">
            <a:solidFill>
              <a:srgbClr val="1A1F4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27A0E69-EE2C-3B4D-AA48-FB907D56BD4C}"/>
              </a:ext>
            </a:extLst>
          </p:cNvPr>
          <p:cNvSpPr txBox="1"/>
          <p:nvPr/>
        </p:nvSpPr>
        <p:spPr>
          <a:xfrm>
            <a:off x="13734806" y="6858000"/>
            <a:ext cx="47471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A1F41"/>
                </a:solidFill>
                <a:latin typeface="Helvetica" pitchFamily="2" charset="0"/>
              </a:rPr>
              <a:t>183</a:t>
            </a:r>
          </a:p>
          <a:p>
            <a:pPr algn="ctr"/>
            <a:r>
              <a:rPr lang="en-US" sz="3200" b="1" dirty="0">
                <a:solidFill>
                  <a:srgbClr val="1A1F41"/>
                </a:solidFill>
                <a:latin typeface="Helvetica" pitchFamily="2" charset="0"/>
              </a:rPr>
              <a:t>CLICKS TO WEBSITE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50047A-697E-504D-9E42-B803BF158608}"/>
              </a:ext>
            </a:extLst>
          </p:cNvPr>
          <p:cNvSpPr txBox="1"/>
          <p:nvPr/>
        </p:nvSpPr>
        <p:spPr>
          <a:xfrm>
            <a:off x="9621486" y="6858000"/>
            <a:ext cx="4113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A1F41"/>
                </a:solidFill>
                <a:latin typeface="Helvetica" pitchFamily="2" charset="0"/>
              </a:rPr>
              <a:t>$0.04</a:t>
            </a:r>
          </a:p>
          <a:p>
            <a:pPr algn="ctr"/>
            <a:r>
              <a:rPr lang="en-US" sz="3200" b="1" dirty="0">
                <a:solidFill>
                  <a:srgbClr val="1A1F41"/>
                </a:solidFill>
                <a:latin typeface="Helvetica" pitchFamily="2" charset="0"/>
              </a:rPr>
              <a:t>COST PER VIEW</a:t>
            </a:r>
          </a:p>
        </p:txBody>
      </p:sp>
    </p:spTree>
    <p:extLst>
      <p:ext uri="{BB962C8B-B14F-4D97-AF65-F5344CB8AC3E}">
        <p14:creationId xmlns:p14="http://schemas.microsoft.com/office/powerpoint/2010/main" val="1053525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AACC9B-BF37-0F4E-BAD1-29DC47BD4935}"/>
              </a:ext>
            </a:extLst>
          </p:cNvPr>
          <p:cNvSpPr/>
          <p:nvPr/>
        </p:nvSpPr>
        <p:spPr>
          <a:xfrm>
            <a:off x="0" y="0"/>
            <a:ext cx="4288985" cy="13716000"/>
          </a:xfrm>
          <a:prstGeom prst="rect">
            <a:avLst/>
          </a:prstGeom>
          <a:solidFill>
            <a:srgbClr val="1A1F42"/>
          </a:solidFill>
          <a:ln>
            <a:solidFill>
              <a:srgbClr val="1A1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B2A0D50-346C-214E-BC0C-6D3474B90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90" y="11979422"/>
            <a:ext cx="2855204" cy="82028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53991E-1E7A-D946-9E8C-A2B1B2D64698}"/>
              </a:ext>
            </a:extLst>
          </p:cNvPr>
          <p:cNvCxnSpPr>
            <a:cxnSpLocks/>
          </p:cNvCxnSpPr>
          <p:nvPr/>
        </p:nvCxnSpPr>
        <p:spPr>
          <a:xfrm>
            <a:off x="5247248" y="2217402"/>
            <a:ext cx="4113320" cy="0"/>
          </a:xfrm>
          <a:prstGeom prst="line">
            <a:avLst/>
          </a:prstGeom>
          <a:ln w="76200">
            <a:solidFill>
              <a:srgbClr val="1A1F4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B543CB9-E2CA-4B48-8596-C9F094371BD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560387" y="2300687"/>
            <a:ext cx="15975149" cy="114153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A2805C-BD18-1E47-A764-7A7624F2F191}"/>
              </a:ext>
            </a:extLst>
          </p:cNvPr>
          <p:cNvSpPr txBox="1"/>
          <p:nvPr/>
        </p:nvSpPr>
        <p:spPr>
          <a:xfrm>
            <a:off x="5120640" y="748133"/>
            <a:ext cx="15530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/>
                </a:solidFill>
                <a:latin typeface="Helvetica" pitchFamily="2" charset="0"/>
              </a:rPr>
              <a:t>YouTube — English </a:t>
            </a:r>
          </a:p>
        </p:txBody>
      </p:sp>
    </p:spTree>
    <p:extLst>
      <p:ext uri="{BB962C8B-B14F-4D97-AF65-F5344CB8AC3E}">
        <p14:creationId xmlns:p14="http://schemas.microsoft.com/office/powerpoint/2010/main" val="2055995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AACC9B-BF37-0F4E-BAD1-29DC47BD4935}"/>
              </a:ext>
            </a:extLst>
          </p:cNvPr>
          <p:cNvSpPr/>
          <p:nvPr/>
        </p:nvSpPr>
        <p:spPr>
          <a:xfrm>
            <a:off x="0" y="0"/>
            <a:ext cx="4288985" cy="13716000"/>
          </a:xfrm>
          <a:prstGeom prst="rect">
            <a:avLst/>
          </a:prstGeom>
          <a:solidFill>
            <a:srgbClr val="1A1F42"/>
          </a:solidFill>
          <a:ln>
            <a:solidFill>
              <a:srgbClr val="1A1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B2A0D50-346C-214E-BC0C-6D3474B90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90" y="11979422"/>
            <a:ext cx="2855204" cy="82028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53991E-1E7A-D946-9E8C-A2B1B2D64698}"/>
              </a:ext>
            </a:extLst>
          </p:cNvPr>
          <p:cNvCxnSpPr>
            <a:cxnSpLocks/>
          </p:cNvCxnSpPr>
          <p:nvPr/>
        </p:nvCxnSpPr>
        <p:spPr>
          <a:xfrm>
            <a:off x="5247248" y="2217402"/>
            <a:ext cx="4113320" cy="0"/>
          </a:xfrm>
          <a:prstGeom prst="line">
            <a:avLst/>
          </a:prstGeom>
          <a:ln w="76200">
            <a:solidFill>
              <a:srgbClr val="1A1F4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7B88C16-4789-5746-9FE2-8D0BAAEC715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120640" y="4689989"/>
            <a:ext cx="18311984" cy="39014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267EE9-3A0C-8048-A398-D29CD945AB2A}"/>
              </a:ext>
            </a:extLst>
          </p:cNvPr>
          <p:cNvSpPr txBox="1"/>
          <p:nvPr/>
        </p:nvSpPr>
        <p:spPr>
          <a:xfrm>
            <a:off x="5120640" y="748133"/>
            <a:ext cx="15530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/>
                </a:solidFill>
                <a:latin typeface="Helvetica" pitchFamily="2" charset="0"/>
              </a:rPr>
              <a:t>YouTube — English </a:t>
            </a:r>
          </a:p>
        </p:txBody>
      </p:sp>
    </p:spTree>
    <p:extLst>
      <p:ext uri="{BB962C8B-B14F-4D97-AF65-F5344CB8AC3E}">
        <p14:creationId xmlns:p14="http://schemas.microsoft.com/office/powerpoint/2010/main" val="3807922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AACC9B-BF37-0F4E-BAD1-29DC47BD4935}"/>
              </a:ext>
            </a:extLst>
          </p:cNvPr>
          <p:cNvSpPr/>
          <p:nvPr/>
        </p:nvSpPr>
        <p:spPr>
          <a:xfrm>
            <a:off x="0" y="0"/>
            <a:ext cx="4288985" cy="13716000"/>
          </a:xfrm>
          <a:prstGeom prst="rect">
            <a:avLst/>
          </a:prstGeom>
          <a:solidFill>
            <a:srgbClr val="1A1F42"/>
          </a:solidFill>
          <a:ln>
            <a:solidFill>
              <a:srgbClr val="1A1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B2A0D50-346C-214E-BC0C-6D3474B90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90" y="11979422"/>
            <a:ext cx="2855204" cy="8202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2A8D14-7A4A-5D42-AA33-73BD4DF54407}"/>
              </a:ext>
            </a:extLst>
          </p:cNvPr>
          <p:cNvSpPr txBox="1"/>
          <p:nvPr/>
        </p:nvSpPr>
        <p:spPr>
          <a:xfrm>
            <a:off x="5842820" y="4286075"/>
            <a:ext cx="4113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A1F41"/>
                </a:solidFill>
                <a:latin typeface="Helvetica" pitchFamily="2" charset="0"/>
              </a:rPr>
              <a:t>42,457</a:t>
            </a:r>
          </a:p>
          <a:p>
            <a:pPr algn="ctr"/>
            <a:r>
              <a:rPr lang="en-US" sz="3200" b="1" dirty="0">
                <a:solidFill>
                  <a:srgbClr val="1A1F41"/>
                </a:solidFill>
                <a:latin typeface="Helvetica" pitchFamily="2" charset="0"/>
              </a:rPr>
              <a:t>IMPRESSIONS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109BEE-E027-8648-A470-978AE37097EA}"/>
              </a:ext>
            </a:extLst>
          </p:cNvPr>
          <p:cNvSpPr txBox="1"/>
          <p:nvPr/>
        </p:nvSpPr>
        <p:spPr>
          <a:xfrm>
            <a:off x="10144372" y="4296302"/>
            <a:ext cx="42889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A1F41"/>
                </a:solidFill>
                <a:latin typeface="Helvetica" pitchFamily="2" charset="0"/>
              </a:rPr>
              <a:t>24,725</a:t>
            </a:r>
          </a:p>
          <a:p>
            <a:pPr algn="ctr"/>
            <a:r>
              <a:rPr lang="en-US" sz="3200" b="1" dirty="0">
                <a:solidFill>
                  <a:srgbClr val="1A1F41"/>
                </a:solidFill>
                <a:latin typeface="Helvetica" pitchFamily="2" charset="0"/>
              </a:rPr>
              <a:t>100% VIDEO VIEWS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229D34-ED18-124C-972C-DFFB8B82E52E}"/>
              </a:ext>
            </a:extLst>
          </p:cNvPr>
          <p:cNvSpPr txBox="1"/>
          <p:nvPr/>
        </p:nvSpPr>
        <p:spPr>
          <a:xfrm>
            <a:off x="14621589" y="4296302"/>
            <a:ext cx="4113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A1F41"/>
                </a:solidFill>
                <a:latin typeface="Helvetica" pitchFamily="2" charset="0"/>
              </a:rPr>
              <a:t>58.24%</a:t>
            </a:r>
          </a:p>
          <a:p>
            <a:pPr algn="ctr"/>
            <a:r>
              <a:rPr lang="en-US" sz="3200" b="1" dirty="0">
                <a:solidFill>
                  <a:srgbClr val="1A1F41"/>
                </a:solidFill>
                <a:latin typeface="Helvetica" pitchFamily="2" charset="0"/>
              </a:rPr>
              <a:t>COMPLETION RATE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248580-7497-074D-AD1C-C57B88AFF2D1}"/>
              </a:ext>
            </a:extLst>
          </p:cNvPr>
          <p:cNvSpPr txBox="1"/>
          <p:nvPr/>
        </p:nvSpPr>
        <p:spPr>
          <a:xfrm>
            <a:off x="18923141" y="4296302"/>
            <a:ext cx="38123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15%</a:t>
            </a:r>
          </a:p>
          <a:p>
            <a:pPr algn="ctr"/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INDUSTRY AVG.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A6853-45BB-294D-B659-710D40FD1A75}"/>
              </a:ext>
            </a:extLst>
          </p:cNvPr>
          <p:cNvSpPr txBox="1"/>
          <p:nvPr/>
        </p:nvSpPr>
        <p:spPr>
          <a:xfrm>
            <a:off x="5120640" y="748133"/>
            <a:ext cx="15530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/>
                </a:solidFill>
                <a:latin typeface="Helvetica" pitchFamily="2" charset="0"/>
              </a:rPr>
              <a:t>YouTube — Spanish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53991E-1E7A-D946-9E8C-A2B1B2D64698}"/>
              </a:ext>
            </a:extLst>
          </p:cNvPr>
          <p:cNvCxnSpPr>
            <a:cxnSpLocks/>
          </p:cNvCxnSpPr>
          <p:nvPr/>
        </p:nvCxnSpPr>
        <p:spPr>
          <a:xfrm>
            <a:off x="5247248" y="2217402"/>
            <a:ext cx="4113320" cy="0"/>
          </a:xfrm>
          <a:prstGeom prst="line">
            <a:avLst/>
          </a:prstGeom>
          <a:ln w="76200">
            <a:solidFill>
              <a:srgbClr val="1A1F4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27A0E69-EE2C-3B4D-AA48-FB907D56BD4C}"/>
              </a:ext>
            </a:extLst>
          </p:cNvPr>
          <p:cNvSpPr txBox="1"/>
          <p:nvPr/>
        </p:nvSpPr>
        <p:spPr>
          <a:xfrm>
            <a:off x="13734806" y="6841464"/>
            <a:ext cx="47471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A1F41"/>
                </a:solidFill>
                <a:latin typeface="Helvetica" pitchFamily="2" charset="0"/>
              </a:rPr>
              <a:t>94</a:t>
            </a:r>
          </a:p>
          <a:p>
            <a:pPr algn="ctr"/>
            <a:r>
              <a:rPr lang="en-US" sz="3200" b="1" dirty="0">
                <a:solidFill>
                  <a:srgbClr val="1A1F41"/>
                </a:solidFill>
                <a:latin typeface="Helvetica" pitchFamily="2" charset="0"/>
              </a:rPr>
              <a:t>CLICKS TO WEBSITE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50047A-697E-504D-9E42-B803BF158608}"/>
              </a:ext>
            </a:extLst>
          </p:cNvPr>
          <p:cNvSpPr txBox="1"/>
          <p:nvPr/>
        </p:nvSpPr>
        <p:spPr>
          <a:xfrm>
            <a:off x="9621486" y="6858000"/>
            <a:ext cx="4113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A1F41"/>
                </a:solidFill>
                <a:latin typeface="Helvetica" pitchFamily="2" charset="0"/>
              </a:rPr>
              <a:t>$0.04</a:t>
            </a:r>
          </a:p>
          <a:p>
            <a:pPr algn="ctr"/>
            <a:r>
              <a:rPr lang="en-US" sz="3200" b="1" dirty="0">
                <a:solidFill>
                  <a:srgbClr val="1A1F41"/>
                </a:solidFill>
                <a:latin typeface="Helvetica" pitchFamily="2" charset="0"/>
              </a:rPr>
              <a:t>COST PER VIEW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46E599-0E53-BB47-9FE5-1792577B09F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748981" y="9664064"/>
            <a:ext cx="19138399" cy="125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6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AACC9B-BF37-0F4E-BAD1-29DC47BD4935}"/>
              </a:ext>
            </a:extLst>
          </p:cNvPr>
          <p:cNvSpPr/>
          <p:nvPr/>
        </p:nvSpPr>
        <p:spPr>
          <a:xfrm>
            <a:off x="0" y="0"/>
            <a:ext cx="4288985" cy="13716000"/>
          </a:xfrm>
          <a:prstGeom prst="rect">
            <a:avLst/>
          </a:prstGeom>
          <a:solidFill>
            <a:srgbClr val="1A1F42"/>
          </a:solidFill>
          <a:ln>
            <a:solidFill>
              <a:srgbClr val="1A1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B2A0D50-346C-214E-BC0C-6D3474B90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90" y="11979422"/>
            <a:ext cx="2855204" cy="82028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53991E-1E7A-D946-9E8C-A2B1B2D64698}"/>
              </a:ext>
            </a:extLst>
          </p:cNvPr>
          <p:cNvCxnSpPr>
            <a:cxnSpLocks/>
          </p:cNvCxnSpPr>
          <p:nvPr/>
        </p:nvCxnSpPr>
        <p:spPr>
          <a:xfrm>
            <a:off x="5247248" y="2217402"/>
            <a:ext cx="4113320" cy="0"/>
          </a:xfrm>
          <a:prstGeom prst="line">
            <a:avLst/>
          </a:prstGeom>
          <a:ln w="76200">
            <a:solidFill>
              <a:srgbClr val="1A1F4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AE04833-6C92-4340-9A74-EE702F7500E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493533" y="2384329"/>
            <a:ext cx="16130493" cy="113316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6870FB-CC3B-2D4D-AF61-D1FAEE5E3681}"/>
              </a:ext>
            </a:extLst>
          </p:cNvPr>
          <p:cNvSpPr txBox="1"/>
          <p:nvPr/>
        </p:nvSpPr>
        <p:spPr>
          <a:xfrm>
            <a:off x="5120640" y="748133"/>
            <a:ext cx="15530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/>
                </a:solidFill>
                <a:latin typeface="Helvetica" pitchFamily="2" charset="0"/>
              </a:rPr>
              <a:t>YouTube — Spanish</a:t>
            </a:r>
          </a:p>
        </p:txBody>
      </p:sp>
    </p:spTree>
    <p:extLst>
      <p:ext uri="{BB962C8B-B14F-4D97-AF65-F5344CB8AC3E}">
        <p14:creationId xmlns:p14="http://schemas.microsoft.com/office/powerpoint/2010/main" val="3354723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AACC9B-BF37-0F4E-BAD1-29DC47BD4935}"/>
              </a:ext>
            </a:extLst>
          </p:cNvPr>
          <p:cNvSpPr/>
          <p:nvPr/>
        </p:nvSpPr>
        <p:spPr>
          <a:xfrm>
            <a:off x="0" y="0"/>
            <a:ext cx="4288985" cy="13716000"/>
          </a:xfrm>
          <a:prstGeom prst="rect">
            <a:avLst/>
          </a:prstGeom>
          <a:solidFill>
            <a:srgbClr val="1A1F42"/>
          </a:solidFill>
          <a:ln>
            <a:solidFill>
              <a:srgbClr val="1A1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B2A0D50-346C-214E-BC0C-6D3474B90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90" y="11979422"/>
            <a:ext cx="2855204" cy="8202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2A8D14-7A4A-5D42-AA33-73BD4DF54407}"/>
              </a:ext>
            </a:extLst>
          </p:cNvPr>
          <p:cNvSpPr txBox="1"/>
          <p:nvPr/>
        </p:nvSpPr>
        <p:spPr>
          <a:xfrm>
            <a:off x="5650054" y="2728034"/>
            <a:ext cx="4113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A1F41"/>
                </a:solidFill>
                <a:latin typeface="Helvetica" pitchFamily="2" charset="0"/>
              </a:rPr>
              <a:t>265,813</a:t>
            </a:r>
          </a:p>
          <a:p>
            <a:pPr algn="ctr"/>
            <a:r>
              <a:rPr lang="en-US" sz="3200" b="1" dirty="0">
                <a:solidFill>
                  <a:srgbClr val="1A1F41"/>
                </a:solidFill>
                <a:latin typeface="Helvetica" pitchFamily="2" charset="0"/>
              </a:rPr>
              <a:t>IMPRESSIONS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109BEE-E027-8648-A470-978AE37097EA}"/>
              </a:ext>
            </a:extLst>
          </p:cNvPr>
          <p:cNvSpPr txBox="1"/>
          <p:nvPr/>
        </p:nvSpPr>
        <p:spPr>
          <a:xfrm>
            <a:off x="10332604" y="2728034"/>
            <a:ext cx="42889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A1F41"/>
                </a:solidFill>
                <a:latin typeface="Helvetica" pitchFamily="2" charset="0"/>
              </a:rPr>
              <a:t>2,813</a:t>
            </a:r>
          </a:p>
          <a:p>
            <a:pPr algn="ctr"/>
            <a:r>
              <a:rPr lang="en-US" sz="3200" b="1" dirty="0">
                <a:solidFill>
                  <a:srgbClr val="1A1F41"/>
                </a:solidFill>
                <a:latin typeface="Helvetica" pitchFamily="2" charset="0"/>
              </a:rPr>
              <a:t>SWIPE-UPS/VISITS TO WEBSITE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229D34-ED18-124C-972C-DFFB8B82E52E}"/>
              </a:ext>
            </a:extLst>
          </p:cNvPr>
          <p:cNvSpPr txBox="1"/>
          <p:nvPr/>
        </p:nvSpPr>
        <p:spPr>
          <a:xfrm>
            <a:off x="14621589" y="2728034"/>
            <a:ext cx="4113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A1F41"/>
                </a:solidFill>
                <a:latin typeface="Helvetica" pitchFamily="2" charset="0"/>
              </a:rPr>
              <a:t>$5.64</a:t>
            </a:r>
          </a:p>
          <a:p>
            <a:pPr algn="ctr"/>
            <a:r>
              <a:rPr lang="en-US" sz="3200" b="1" dirty="0">
                <a:solidFill>
                  <a:srgbClr val="1A1F41"/>
                </a:solidFill>
                <a:latin typeface="Helvetica" pitchFamily="2" charset="0"/>
              </a:rPr>
              <a:t>CPM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53991E-1E7A-D946-9E8C-A2B1B2D64698}"/>
              </a:ext>
            </a:extLst>
          </p:cNvPr>
          <p:cNvCxnSpPr>
            <a:cxnSpLocks/>
          </p:cNvCxnSpPr>
          <p:nvPr/>
        </p:nvCxnSpPr>
        <p:spPr>
          <a:xfrm>
            <a:off x="5247248" y="2217402"/>
            <a:ext cx="4113320" cy="0"/>
          </a:xfrm>
          <a:prstGeom prst="line">
            <a:avLst/>
          </a:prstGeom>
          <a:ln w="76200">
            <a:solidFill>
              <a:srgbClr val="1A1F4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950047A-697E-504D-9E42-B803BF158608}"/>
              </a:ext>
            </a:extLst>
          </p:cNvPr>
          <p:cNvSpPr txBox="1"/>
          <p:nvPr/>
        </p:nvSpPr>
        <p:spPr>
          <a:xfrm>
            <a:off x="18910574" y="2728034"/>
            <a:ext cx="4113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A1F41"/>
                </a:solidFill>
                <a:latin typeface="Helvetica" pitchFamily="2" charset="0"/>
              </a:rPr>
              <a:t>$0.53</a:t>
            </a:r>
          </a:p>
          <a:p>
            <a:pPr algn="ctr"/>
            <a:r>
              <a:rPr lang="en-US" sz="3200" b="1" dirty="0">
                <a:solidFill>
                  <a:srgbClr val="1A1F41"/>
                </a:solidFill>
                <a:latin typeface="Helvetica" pitchFamily="2" charset="0"/>
              </a:rPr>
              <a:t>CPSU/VISIT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4D6CAB-A111-DA4C-908F-3EF661449BB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601667" y="5692820"/>
            <a:ext cx="17422227" cy="70576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02B5CA-F186-854C-A4E3-4EE1E80E449C}"/>
              </a:ext>
            </a:extLst>
          </p:cNvPr>
          <p:cNvSpPr txBox="1"/>
          <p:nvPr/>
        </p:nvSpPr>
        <p:spPr>
          <a:xfrm>
            <a:off x="5120640" y="748133"/>
            <a:ext cx="15530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/>
                </a:solidFill>
                <a:latin typeface="Helvetica" pitchFamily="2" charset="0"/>
              </a:rPr>
              <a:t>YouTube — Spanish</a:t>
            </a:r>
          </a:p>
        </p:txBody>
      </p:sp>
    </p:spTree>
    <p:extLst>
      <p:ext uri="{BB962C8B-B14F-4D97-AF65-F5344CB8AC3E}">
        <p14:creationId xmlns:p14="http://schemas.microsoft.com/office/powerpoint/2010/main" val="3886230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AACC9B-BF37-0F4E-BAD1-29DC47BD4935}"/>
              </a:ext>
            </a:extLst>
          </p:cNvPr>
          <p:cNvSpPr/>
          <p:nvPr/>
        </p:nvSpPr>
        <p:spPr>
          <a:xfrm>
            <a:off x="0" y="0"/>
            <a:ext cx="4288985" cy="13716000"/>
          </a:xfrm>
          <a:prstGeom prst="rect">
            <a:avLst/>
          </a:prstGeom>
          <a:solidFill>
            <a:srgbClr val="1A1F42"/>
          </a:solidFill>
          <a:ln>
            <a:solidFill>
              <a:srgbClr val="1A1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B2A0D50-346C-214E-BC0C-6D3474B90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90" y="11979422"/>
            <a:ext cx="2855204" cy="82028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53991E-1E7A-D946-9E8C-A2B1B2D64698}"/>
              </a:ext>
            </a:extLst>
          </p:cNvPr>
          <p:cNvCxnSpPr>
            <a:cxnSpLocks/>
          </p:cNvCxnSpPr>
          <p:nvPr/>
        </p:nvCxnSpPr>
        <p:spPr>
          <a:xfrm>
            <a:off x="5247248" y="2217402"/>
            <a:ext cx="4113320" cy="0"/>
          </a:xfrm>
          <a:prstGeom prst="line">
            <a:avLst/>
          </a:prstGeom>
          <a:ln w="76200">
            <a:solidFill>
              <a:srgbClr val="1A1F4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F53C77F-AC58-5748-98E0-B9C942B5A2C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866969" y="2370131"/>
            <a:ext cx="18877934" cy="110977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68490B-97D2-844A-BA21-C26802EFCFDC}"/>
              </a:ext>
            </a:extLst>
          </p:cNvPr>
          <p:cNvSpPr txBox="1"/>
          <p:nvPr/>
        </p:nvSpPr>
        <p:spPr>
          <a:xfrm>
            <a:off x="5120640" y="748133"/>
            <a:ext cx="15530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/>
                </a:solidFill>
                <a:latin typeface="Helvetica" pitchFamily="2" charset="0"/>
              </a:rPr>
              <a:t>YouTube — Spanish</a:t>
            </a:r>
          </a:p>
        </p:txBody>
      </p:sp>
    </p:spTree>
    <p:extLst>
      <p:ext uri="{BB962C8B-B14F-4D97-AF65-F5344CB8AC3E}">
        <p14:creationId xmlns:p14="http://schemas.microsoft.com/office/powerpoint/2010/main" val="3225429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AACC9B-BF37-0F4E-BAD1-29DC47BD4935}"/>
              </a:ext>
            </a:extLst>
          </p:cNvPr>
          <p:cNvSpPr/>
          <p:nvPr/>
        </p:nvSpPr>
        <p:spPr>
          <a:xfrm>
            <a:off x="0" y="0"/>
            <a:ext cx="4288985" cy="13716000"/>
          </a:xfrm>
          <a:prstGeom prst="rect">
            <a:avLst/>
          </a:prstGeom>
          <a:solidFill>
            <a:srgbClr val="1A1F42"/>
          </a:solidFill>
          <a:ln>
            <a:solidFill>
              <a:srgbClr val="1A1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B2A0D50-346C-214E-BC0C-6D3474B90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90" y="11979422"/>
            <a:ext cx="2855204" cy="8202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2A8D14-7A4A-5D42-AA33-73BD4DF54407}"/>
              </a:ext>
            </a:extLst>
          </p:cNvPr>
          <p:cNvSpPr txBox="1"/>
          <p:nvPr/>
        </p:nvSpPr>
        <p:spPr>
          <a:xfrm>
            <a:off x="5650054" y="2728034"/>
            <a:ext cx="4113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A1F41"/>
                </a:solidFill>
                <a:latin typeface="Helvetica" pitchFamily="2" charset="0"/>
              </a:rPr>
              <a:t>668,809</a:t>
            </a:r>
          </a:p>
          <a:p>
            <a:pPr algn="ctr"/>
            <a:r>
              <a:rPr lang="en-US" sz="3200" b="1" dirty="0">
                <a:solidFill>
                  <a:srgbClr val="1A1F41"/>
                </a:solidFill>
                <a:latin typeface="Helvetica" pitchFamily="2" charset="0"/>
              </a:rPr>
              <a:t>IMPRESSIONS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109BEE-E027-8648-A470-978AE37097EA}"/>
              </a:ext>
            </a:extLst>
          </p:cNvPr>
          <p:cNvSpPr txBox="1"/>
          <p:nvPr/>
        </p:nvSpPr>
        <p:spPr>
          <a:xfrm>
            <a:off x="10332604" y="2728034"/>
            <a:ext cx="42889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A1F41"/>
                </a:solidFill>
                <a:latin typeface="Helvetica" pitchFamily="2" charset="0"/>
              </a:rPr>
              <a:t>8,606</a:t>
            </a:r>
          </a:p>
          <a:p>
            <a:pPr algn="ctr"/>
            <a:r>
              <a:rPr lang="en-US" sz="3200" b="1" dirty="0">
                <a:solidFill>
                  <a:srgbClr val="1A1F41"/>
                </a:solidFill>
                <a:latin typeface="Helvetica" pitchFamily="2" charset="0"/>
              </a:rPr>
              <a:t>SWIPE-UPS/VISITS TO WEBSITE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229D34-ED18-124C-972C-DFFB8B82E52E}"/>
              </a:ext>
            </a:extLst>
          </p:cNvPr>
          <p:cNvSpPr txBox="1"/>
          <p:nvPr/>
        </p:nvSpPr>
        <p:spPr>
          <a:xfrm>
            <a:off x="14621589" y="2728034"/>
            <a:ext cx="4113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A1F41"/>
                </a:solidFill>
                <a:latin typeface="Helvetica" pitchFamily="2" charset="0"/>
              </a:rPr>
              <a:t>$2.24</a:t>
            </a:r>
          </a:p>
          <a:p>
            <a:pPr algn="ctr"/>
            <a:r>
              <a:rPr lang="en-US" sz="3200" b="1" dirty="0">
                <a:solidFill>
                  <a:srgbClr val="1A1F41"/>
                </a:solidFill>
                <a:latin typeface="Helvetica" pitchFamily="2" charset="0"/>
              </a:rPr>
              <a:t>CPM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A6853-45BB-294D-B659-710D40FD1A75}"/>
              </a:ext>
            </a:extLst>
          </p:cNvPr>
          <p:cNvSpPr txBox="1"/>
          <p:nvPr/>
        </p:nvSpPr>
        <p:spPr>
          <a:xfrm>
            <a:off x="5120640" y="748133"/>
            <a:ext cx="15530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/>
                </a:solidFill>
                <a:latin typeface="Helvetica" pitchFamily="2" charset="0"/>
              </a:rPr>
              <a:t>Snapchat — English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53991E-1E7A-D946-9E8C-A2B1B2D64698}"/>
              </a:ext>
            </a:extLst>
          </p:cNvPr>
          <p:cNvCxnSpPr>
            <a:cxnSpLocks/>
          </p:cNvCxnSpPr>
          <p:nvPr/>
        </p:nvCxnSpPr>
        <p:spPr>
          <a:xfrm>
            <a:off x="5247248" y="2217402"/>
            <a:ext cx="4113320" cy="0"/>
          </a:xfrm>
          <a:prstGeom prst="line">
            <a:avLst/>
          </a:prstGeom>
          <a:ln w="76200">
            <a:solidFill>
              <a:srgbClr val="1A1F4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950047A-697E-504D-9E42-B803BF158608}"/>
              </a:ext>
            </a:extLst>
          </p:cNvPr>
          <p:cNvSpPr txBox="1"/>
          <p:nvPr/>
        </p:nvSpPr>
        <p:spPr>
          <a:xfrm>
            <a:off x="18910574" y="2728034"/>
            <a:ext cx="4113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A1F41"/>
                </a:solidFill>
                <a:latin typeface="Helvetica" pitchFamily="2" charset="0"/>
              </a:rPr>
              <a:t>$0.17</a:t>
            </a:r>
          </a:p>
          <a:p>
            <a:pPr algn="ctr"/>
            <a:r>
              <a:rPr lang="en-US" sz="3200" b="1" dirty="0">
                <a:solidFill>
                  <a:srgbClr val="1A1F41"/>
                </a:solidFill>
                <a:latin typeface="Helvetica" pitchFamily="2" charset="0"/>
              </a:rPr>
              <a:t>CPSU/VISIT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088AE0-8A2C-AE4B-ACC4-984BFC1D9C3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456903" y="5619272"/>
            <a:ext cx="17201910" cy="686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83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AACC9B-BF37-0F4E-BAD1-29DC47BD4935}"/>
              </a:ext>
            </a:extLst>
          </p:cNvPr>
          <p:cNvSpPr/>
          <p:nvPr/>
        </p:nvSpPr>
        <p:spPr>
          <a:xfrm>
            <a:off x="0" y="0"/>
            <a:ext cx="4288985" cy="13716000"/>
          </a:xfrm>
          <a:prstGeom prst="rect">
            <a:avLst/>
          </a:prstGeom>
          <a:solidFill>
            <a:srgbClr val="1A1F42"/>
          </a:solidFill>
          <a:ln>
            <a:solidFill>
              <a:srgbClr val="1A1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B2A0D50-346C-214E-BC0C-6D3474B90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90" y="11979422"/>
            <a:ext cx="2855204" cy="82028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53991E-1E7A-D946-9E8C-A2B1B2D64698}"/>
              </a:ext>
            </a:extLst>
          </p:cNvPr>
          <p:cNvCxnSpPr>
            <a:cxnSpLocks/>
          </p:cNvCxnSpPr>
          <p:nvPr/>
        </p:nvCxnSpPr>
        <p:spPr>
          <a:xfrm>
            <a:off x="5247248" y="2217402"/>
            <a:ext cx="4113320" cy="0"/>
          </a:xfrm>
          <a:prstGeom prst="line">
            <a:avLst/>
          </a:prstGeom>
          <a:ln w="76200">
            <a:solidFill>
              <a:srgbClr val="1A1F4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65D0D8F-78BF-CB48-86F8-A45A9FA4170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247248" y="2363233"/>
            <a:ext cx="17845548" cy="110262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808B3C-1AA0-8942-B2D1-5933366AF623}"/>
              </a:ext>
            </a:extLst>
          </p:cNvPr>
          <p:cNvSpPr txBox="1"/>
          <p:nvPr/>
        </p:nvSpPr>
        <p:spPr>
          <a:xfrm>
            <a:off x="5120640" y="748133"/>
            <a:ext cx="15530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/>
                </a:solidFill>
                <a:latin typeface="Helvetica" pitchFamily="2" charset="0"/>
              </a:rPr>
              <a:t>Snapchat — English</a:t>
            </a:r>
          </a:p>
        </p:txBody>
      </p:sp>
    </p:spTree>
    <p:extLst>
      <p:ext uri="{BB962C8B-B14F-4D97-AF65-F5344CB8AC3E}">
        <p14:creationId xmlns:p14="http://schemas.microsoft.com/office/powerpoint/2010/main" val="509753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6B96D9-AFC9-604F-9023-24D66FF186B8}"/>
              </a:ext>
            </a:extLst>
          </p:cNvPr>
          <p:cNvSpPr/>
          <p:nvPr/>
        </p:nvSpPr>
        <p:spPr>
          <a:xfrm>
            <a:off x="0" y="0"/>
            <a:ext cx="4288985" cy="13716000"/>
          </a:xfrm>
          <a:prstGeom prst="rect">
            <a:avLst/>
          </a:prstGeom>
          <a:solidFill>
            <a:srgbClr val="1A1F42"/>
          </a:solidFill>
          <a:ln>
            <a:solidFill>
              <a:srgbClr val="1A1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13C49BB-1E27-1F4F-A6E5-2D4E70901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90" y="11979422"/>
            <a:ext cx="2855204" cy="8202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A8E68A-821C-9A4D-B4BB-320D6B6F1137}"/>
              </a:ext>
            </a:extLst>
          </p:cNvPr>
          <p:cNvSpPr txBox="1"/>
          <p:nvPr/>
        </p:nvSpPr>
        <p:spPr>
          <a:xfrm>
            <a:off x="5120640" y="748133"/>
            <a:ext cx="15530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/>
                </a:solidFill>
                <a:latin typeface="Helvetica" pitchFamily="2" charset="0"/>
              </a:rPr>
              <a:t>Campaign Notes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580A1B-9992-F14C-9E75-128B4EFC61EC}"/>
              </a:ext>
            </a:extLst>
          </p:cNvPr>
          <p:cNvCxnSpPr>
            <a:cxnSpLocks/>
          </p:cNvCxnSpPr>
          <p:nvPr/>
        </p:nvCxnSpPr>
        <p:spPr>
          <a:xfrm>
            <a:off x="5247248" y="2217402"/>
            <a:ext cx="6471510" cy="0"/>
          </a:xfrm>
          <a:prstGeom prst="line">
            <a:avLst/>
          </a:prstGeom>
          <a:ln w="76200">
            <a:solidFill>
              <a:srgbClr val="1A1F4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4B1ABA6-8500-E948-9E1E-E0385D40A74A}"/>
              </a:ext>
            </a:extLst>
          </p:cNvPr>
          <p:cNvSpPr txBox="1"/>
          <p:nvPr/>
        </p:nvSpPr>
        <p:spPr>
          <a:xfrm>
            <a:off x="5247248" y="3132131"/>
            <a:ext cx="16205983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pitchFamily="2" charset="0"/>
              </a:rPr>
              <a:t>— Overall impressions jumped from 2.7 million in February to 2.8 million in March </a:t>
            </a:r>
            <a:br>
              <a:rPr lang="en-US" sz="2800" dirty="0">
                <a:latin typeface="Helvetica" pitchFamily="2" charset="0"/>
              </a:rPr>
            </a:br>
            <a:endParaRPr lang="en-US" sz="2800" dirty="0">
              <a:latin typeface="Helvetica" pitchFamily="2" charset="0"/>
            </a:endParaRPr>
          </a:p>
          <a:p>
            <a:r>
              <a:rPr lang="en-US" sz="2800" dirty="0">
                <a:latin typeface="Helvetica" pitchFamily="2" charset="0"/>
              </a:rPr>
              <a:t>— Impressions went up because STC is grabbing more market share now while we assume competition is cutting their budgets. With this came a cheaper cost per click, allowing more site traffic. </a:t>
            </a:r>
            <a:br>
              <a:rPr lang="en-US" sz="2800" dirty="0">
                <a:latin typeface="Helvetica" pitchFamily="2" charset="0"/>
              </a:rPr>
            </a:br>
            <a:endParaRPr lang="en-US" sz="2800" dirty="0">
              <a:latin typeface="Helvetica" pitchFamily="2" charset="0"/>
            </a:endParaRPr>
          </a:p>
          <a:p>
            <a:r>
              <a:rPr lang="en-US" sz="2800" dirty="0">
                <a:latin typeface="Helvetica" pitchFamily="2" charset="0"/>
              </a:rPr>
              <a:t>— STC had a huge jump in completed video views across FB/IG, OTT and YouTube. This tells us that even though people are home, it has a captive audience now, more than before, as people are engaging more.  Completed video views increased from 89,095 in February to 114,951 completed video views.</a:t>
            </a:r>
          </a:p>
          <a:p>
            <a:endParaRPr lang="en-US" sz="2800" dirty="0">
              <a:latin typeface="Helvetica" pitchFamily="2" charset="0"/>
            </a:endParaRPr>
          </a:p>
          <a:p>
            <a:r>
              <a:rPr lang="en-US" sz="2800" dirty="0">
                <a:latin typeface="Helvetica" pitchFamily="2" charset="0"/>
              </a:rPr>
              <a:t>— While we did see some decreases in the PPC campaign, that is to be expected during COVID-19 isolation. The student journey might be longer now, but STC is building its funnel for when the campuses opens. </a:t>
            </a:r>
          </a:p>
          <a:p>
            <a:endParaRPr lang="en-US" sz="2800" dirty="0">
              <a:latin typeface="Helvetica" pitchFamily="2" charset="0"/>
            </a:endParaRPr>
          </a:p>
          <a:p>
            <a:r>
              <a:rPr lang="en-US" sz="2800" dirty="0">
                <a:latin typeface="Helvetica" pitchFamily="2" charset="0"/>
              </a:rPr>
              <a:t>— STC’s cost per contact is still well below the national average. The cost per contact in March was $36, much lower than it was in November at $45 per contact, and still well below the industry average of $72. STC’s average call length jumped from 3:02 </a:t>
            </a:r>
            <a:r>
              <a:rPr lang="en-US" sz="2800">
                <a:latin typeface="Helvetica" pitchFamily="2" charset="0"/>
              </a:rPr>
              <a:t>in February </a:t>
            </a:r>
            <a:r>
              <a:rPr lang="en-US" sz="2800" dirty="0">
                <a:latin typeface="Helvetica" pitchFamily="2" charset="0"/>
              </a:rPr>
              <a:t>to 5:12 in March, which tells us people are engaged.</a:t>
            </a:r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51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059771-E084-0748-B95F-F713F6F9EE35}"/>
              </a:ext>
            </a:extLst>
          </p:cNvPr>
          <p:cNvSpPr txBox="1"/>
          <p:nvPr/>
        </p:nvSpPr>
        <p:spPr>
          <a:xfrm>
            <a:off x="7241094" y="5294808"/>
            <a:ext cx="48085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A1F41"/>
                </a:solidFill>
                <a:latin typeface="Helvetica" pitchFamily="2" charset="0"/>
              </a:rPr>
              <a:t>2,908,755</a:t>
            </a:r>
          </a:p>
          <a:p>
            <a:pPr algn="ctr"/>
            <a:r>
              <a:rPr lang="en-US" sz="3200" b="1" dirty="0">
                <a:solidFill>
                  <a:srgbClr val="1A1F41"/>
                </a:solidFill>
                <a:latin typeface="Helvetica" pitchFamily="2" charset="0"/>
              </a:rPr>
              <a:t>IMPRESSIONS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F4A00D-CC05-E441-B80B-9FCC71207F89}"/>
              </a:ext>
            </a:extLst>
          </p:cNvPr>
          <p:cNvSpPr txBox="1"/>
          <p:nvPr/>
        </p:nvSpPr>
        <p:spPr>
          <a:xfrm>
            <a:off x="12588093" y="5294808"/>
            <a:ext cx="38123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A1F41"/>
                </a:solidFill>
                <a:latin typeface="Helvetica" pitchFamily="2" charset="0"/>
              </a:rPr>
              <a:t>27,680</a:t>
            </a:r>
          </a:p>
          <a:p>
            <a:pPr algn="ctr"/>
            <a:r>
              <a:rPr lang="en-US" sz="3200" b="1" dirty="0">
                <a:solidFill>
                  <a:srgbClr val="1A1F41"/>
                </a:solidFill>
                <a:latin typeface="Helvetica" pitchFamily="2" charset="0"/>
              </a:rPr>
              <a:t>CLICKS TO WEBSITE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FC47FD-04C6-9C4F-A1E8-043298E92BA7}"/>
              </a:ext>
            </a:extLst>
          </p:cNvPr>
          <p:cNvSpPr txBox="1"/>
          <p:nvPr/>
        </p:nvSpPr>
        <p:spPr>
          <a:xfrm>
            <a:off x="17023223" y="5294808"/>
            <a:ext cx="40780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A1F41"/>
                </a:solidFill>
                <a:latin typeface="Helvetica" pitchFamily="2" charset="0"/>
              </a:rPr>
              <a:t>114,951</a:t>
            </a:r>
          </a:p>
          <a:p>
            <a:pPr algn="ctr"/>
            <a:r>
              <a:rPr lang="en-US" sz="3200" b="1" dirty="0">
                <a:solidFill>
                  <a:srgbClr val="1A1F41"/>
                </a:solidFill>
                <a:latin typeface="Helvetica" pitchFamily="2" charset="0"/>
              </a:rPr>
              <a:t>100% VIDEO VIEWS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EC6199-B654-EC4C-BA71-0234CC5558B3}"/>
              </a:ext>
            </a:extLst>
          </p:cNvPr>
          <p:cNvSpPr txBox="1"/>
          <p:nvPr/>
        </p:nvSpPr>
        <p:spPr>
          <a:xfrm>
            <a:off x="9445795" y="7977329"/>
            <a:ext cx="41840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A1F42"/>
                </a:solidFill>
                <a:latin typeface="Helvetica" pitchFamily="2" charset="0"/>
              </a:rPr>
              <a:t>127</a:t>
            </a:r>
          </a:p>
          <a:p>
            <a:pPr algn="ctr"/>
            <a:r>
              <a:rPr lang="en-US" sz="3200" b="1" dirty="0">
                <a:solidFill>
                  <a:srgbClr val="1A1F42"/>
                </a:solidFill>
                <a:latin typeface="Helvetica" pitchFamily="2" charset="0"/>
              </a:rPr>
              <a:t>GENERATED CALLS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2028C8-F067-9F4B-AD56-122502F1000F}"/>
              </a:ext>
            </a:extLst>
          </p:cNvPr>
          <p:cNvSpPr/>
          <p:nvPr/>
        </p:nvSpPr>
        <p:spPr>
          <a:xfrm>
            <a:off x="0" y="0"/>
            <a:ext cx="4288985" cy="13716000"/>
          </a:xfrm>
          <a:prstGeom prst="rect">
            <a:avLst/>
          </a:prstGeom>
          <a:solidFill>
            <a:srgbClr val="1A1F42"/>
          </a:solidFill>
          <a:ln>
            <a:solidFill>
              <a:srgbClr val="1A1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2B2AA98-742A-8642-93A4-EA94D3D86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90" y="11979422"/>
            <a:ext cx="2855204" cy="8202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ADCC38-A2F4-D442-88E0-9310E96A7A6A}"/>
              </a:ext>
            </a:extLst>
          </p:cNvPr>
          <p:cNvSpPr txBox="1"/>
          <p:nvPr/>
        </p:nvSpPr>
        <p:spPr>
          <a:xfrm>
            <a:off x="5642989" y="1293942"/>
            <a:ext cx="17373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accent2"/>
                </a:solidFill>
                <a:latin typeface="Helvetica" pitchFamily="2" charset="0"/>
              </a:rPr>
              <a:t>Combined Digital Campaign Totals </a:t>
            </a:r>
          </a:p>
          <a:p>
            <a:pPr algn="ctr"/>
            <a:r>
              <a:rPr lang="en-US" sz="8000" b="1" dirty="0">
                <a:solidFill>
                  <a:schemeClr val="accent2"/>
                </a:solidFill>
                <a:latin typeface="Helvetica" pitchFamily="2" charset="0"/>
              </a:rPr>
              <a:t>March 2020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5B5BBD-63EF-084F-BE83-594CD1C030BC}"/>
              </a:ext>
            </a:extLst>
          </p:cNvPr>
          <p:cNvCxnSpPr>
            <a:cxnSpLocks/>
          </p:cNvCxnSpPr>
          <p:nvPr/>
        </p:nvCxnSpPr>
        <p:spPr>
          <a:xfrm>
            <a:off x="5642989" y="4035586"/>
            <a:ext cx="3196211" cy="0"/>
          </a:xfrm>
          <a:prstGeom prst="line">
            <a:avLst/>
          </a:prstGeom>
          <a:ln w="76200">
            <a:solidFill>
              <a:srgbClr val="1A1F4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22C845F-786E-384B-AD86-BBAFDC1C0B34}"/>
              </a:ext>
            </a:extLst>
          </p:cNvPr>
          <p:cNvSpPr txBox="1"/>
          <p:nvPr/>
        </p:nvSpPr>
        <p:spPr>
          <a:xfrm>
            <a:off x="15418050" y="7977329"/>
            <a:ext cx="41840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A1F42"/>
                </a:solidFill>
                <a:latin typeface="Helvetica" pitchFamily="2" charset="0"/>
              </a:rPr>
              <a:t>264</a:t>
            </a:r>
          </a:p>
          <a:p>
            <a:pPr algn="ctr"/>
            <a:r>
              <a:rPr lang="en-US" sz="3200" b="1" dirty="0">
                <a:solidFill>
                  <a:srgbClr val="1A1F42"/>
                </a:solidFill>
                <a:latin typeface="Helvetica" pitchFamily="2" charset="0"/>
              </a:rPr>
              <a:t>GEOFENCING WALK-INS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31D2E1-14DF-4D4B-AC59-E01704BAC731}"/>
              </a:ext>
            </a:extLst>
          </p:cNvPr>
          <p:cNvSpPr txBox="1"/>
          <p:nvPr/>
        </p:nvSpPr>
        <p:spPr>
          <a:xfrm>
            <a:off x="12402218" y="10659850"/>
            <a:ext cx="41840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A1F42"/>
                </a:solidFill>
                <a:latin typeface="Helvetica" pitchFamily="2" charset="0"/>
              </a:rPr>
              <a:t>362</a:t>
            </a:r>
          </a:p>
          <a:p>
            <a:pPr algn="ctr"/>
            <a:r>
              <a:rPr lang="en-US" sz="3200" b="1" dirty="0">
                <a:solidFill>
                  <a:srgbClr val="1A1F42"/>
                </a:solidFill>
                <a:latin typeface="Helvetica" pitchFamily="2" charset="0"/>
              </a:rPr>
              <a:t>ENGAGEMENTS</a:t>
            </a:r>
          </a:p>
        </p:txBody>
      </p:sp>
    </p:spTree>
    <p:extLst>
      <p:ext uri="{BB962C8B-B14F-4D97-AF65-F5344CB8AC3E}">
        <p14:creationId xmlns:p14="http://schemas.microsoft.com/office/powerpoint/2010/main" val="964643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C1E9F4-93D6-954E-8D46-812E5528F916}"/>
              </a:ext>
            </a:extLst>
          </p:cNvPr>
          <p:cNvSpPr txBox="1"/>
          <p:nvPr/>
        </p:nvSpPr>
        <p:spPr>
          <a:xfrm>
            <a:off x="5486400" y="3482561"/>
            <a:ext cx="155307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/>
                </a:solidFill>
                <a:latin typeface="Helvetica" pitchFamily="2" charset="0"/>
              </a:rPr>
              <a:t>Thank you!</a:t>
            </a:r>
          </a:p>
          <a:p>
            <a:endParaRPr lang="en-US" sz="8000" b="1" dirty="0">
              <a:solidFill>
                <a:schemeClr val="accent2"/>
              </a:solidFill>
              <a:latin typeface="Helvetica" pitchFamily="2" charset="0"/>
            </a:endParaRPr>
          </a:p>
          <a:p>
            <a:endParaRPr lang="en-US" sz="8000" b="1" dirty="0">
              <a:solidFill>
                <a:schemeClr val="accent2"/>
              </a:solidFill>
              <a:latin typeface="Helvetica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70E43DF-421D-B94E-B620-897CBEADC77D}"/>
              </a:ext>
            </a:extLst>
          </p:cNvPr>
          <p:cNvCxnSpPr>
            <a:cxnSpLocks/>
          </p:cNvCxnSpPr>
          <p:nvPr/>
        </p:nvCxnSpPr>
        <p:spPr>
          <a:xfrm>
            <a:off x="5613009" y="5894366"/>
            <a:ext cx="3052689" cy="0"/>
          </a:xfrm>
          <a:prstGeom prst="line">
            <a:avLst/>
          </a:prstGeom>
          <a:ln w="76200">
            <a:solidFill>
              <a:srgbClr val="1A1F4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BF8F6FA8-40DF-F043-B4E1-1994773B5131}"/>
              </a:ext>
            </a:extLst>
          </p:cNvPr>
          <p:cNvSpPr/>
          <p:nvPr/>
        </p:nvSpPr>
        <p:spPr>
          <a:xfrm>
            <a:off x="0" y="0"/>
            <a:ext cx="4288985" cy="13716000"/>
          </a:xfrm>
          <a:prstGeom prst="rect">
            <a:avLst/>
          </a:prstGeom>
          <a:solidFill>
            <a:srgbClr val="1A1F42"/>
          </a:solidFill>
          <a:ln>
            <a:solidFill>
              <a:srgbClr val="1A1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ADF8534-0CC3-1A4B-B3A1-E38AC76BB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90" y="11979422"/>
            <a:ext cx="2855204" cy="8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89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6B96D9-AFC9-604F-9023-24D66FF186B8}"/>
              </a:ext>
            </a:extLst>
          </p:cNvPr>
          <p:cNvSpPr/>
          <p:nvPr/>
        </p:nvSpPr>
        <p:spPr>
          <a:xfrm>
            <a:off x="0" y="0"/>
            <a:ext cx="4288985" cy="13716000"/>
          </a:xfrm>
          <a:prstGeom prst="rect">
            <a:avLst/>
          </a:prstGeom>
          <a:solidFill>
            <a:srgbClr val="1A1F42"/>
          </a:solidFill>
          <a:ln>
            <a:solidFill>
              <a:srgbClr val="1A1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13C49BB-1E27-1F4F-A6E5-2D4E70901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90" y="11979422"/>
            <a:ext cx="2855204" cy="8202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A8E68A-821C-9A4D-B4BB-320D6B6F1137}"/>
              </a:ext>
            </a:extLst>
          </p:cNvPr>
          <p:cNvSpPr txBox="1"/>
          <p:nvPr/>
        </p:nvSpPr>
        <p:spPr>
          <a:xfrm>
            <a:off x="5120640" y="748133"/>
            <a:ext cx="15530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/>
                </a:solidFill>
                <a:latin typeface="Helvetica" pitchFamily="2" charset="0"/>
              </a:rPr>
              <a:t>Pay Per Click — Main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5AFE7F8-F7AF-2947-9FF7-7557DDF7FD4A}"/>
              </a:ext>
            </a:extLst>
          </p:cNvPr>
          <p:cNvGrpSpPr/>
          <p:nvPr/>
        </p:nvGrpSpPr>
        <p:grpSpPr>
          <a:xfrm>
            <a:off x="4687886" y="3924093"/>
            <a:ext cx="9995827" cy="2308324"/>
            <a:chOff x="7463744" y="3473123"/>
            <a:chExt cx="9995827" cy="230832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4B6E5A-E199-8842-9D73-147C79CECBBC}"/>
                </a:ext>
              </a:extLst>
            </p:cNvPr>
            <p:cNvSpPr txBox="1"/>
            <p:nvPr/>
          </p:nvSpPr>
          <p:spPr>
            <a:xfrm>
              <a:off x="7463744" y="3473123"/>
              <a:ext cx="381234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rgbClr val="1A1F41"/>
                  </a:solidFill>
                  <a:latin typeface="Helvetica" pitchFamily="2" charset="0"/>
                </a:rPr>
                <a:t>18,054</a:t>
              </a:r>
            </a:p>
            <a:p>
              <a:pPr algn="ctr"/>
              <a:r>
                <a:rPr lang="en-US" sz="3200" b="1" dirty="0">
                  <a:solidFill>
                    <a:srgbClr val="1A1F41"/>
                  </a:solidFill>
                  <a:latin typeface="Helvetica" pitchFamily="2" charset="0"/>
                </a:rPr>
                <a:t>IMPRESSIONS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741DA76-E342-AC40-8DEC-B4A838DE2A03}"/>
                </a:ext>
              </a:extLst>
            </p:cNvPr>
            <p:cNvSpPr txBox="1"/>
            <p:nvPr/>
          </p:nvSpPr>
          <p:spPr>
            <a:xfrm>
              <a:off x="10650109" y="3473123"/>
              <a:ext cx="441935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rgbClr val="1A1F41"/>
                  </a:solidFill>
                  <a:latin typeface="Helvetica" pitchFamily="2" charset="0"/>
                </a:rPr>
                <a:t>2,356</a:t>
              </a:r>
            </a:p>
            <a:p>
              <a:pPr algn="ctr"/>
              <a:r>
                <a:rPr lang="en-US" sz="3200" b="1" dirty="0">
                  <a:solidFill>
                    <a:srgbClr val="1A1F41"/>
                  </a:solidFill>
                  <a:latin typeface="Helvetica" pitchFamily="2" charset="0"/>
                </a:rPr>
                <a:t>CLICKS TO </a:t>
              </a:r>
            </a:p>
            <a:p>
              <a:pPr algn="ctr"/>
              <a:r>
                <a:rPr lang="en-US" sz="3200" b="1" dirty="0">
                  <a:solidFill>
                    <a:srgbClr val="1A1F41"/>
                  </a:solidFill>
                  <a:latin typeface="Helvetica" pitchFamily="2" charset="0"/>
                </a:rPr>
                <a:t>WEBSITE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DF03C8F-E2BC-FE48-8F5E-1E1C33AC71AC}"/>
                </a:ext>
              </a:extLst>
            </p:cNvPr>
            <p:cNvSpPr txBox="1"/>
            <p:nvPr/>
          </p:nvSpPr>
          <p:spPr>
            <a:xfrm>
              <a:off x="13647226" y="3473123"/>
              <a:ext cx="381234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rgbClr val="1A1F41"/>
                  </a:solidFill>
                  <a:latin typeface="Helvetica" pitchFamily="2" charset="0"/>
                </a:rPr>
                <a:t>86</a:t>
              </a:r>
            </a:p>
            <a:p>
              <a:pPr algn="ctr"/>
              <a:r>
                <a:rPr lang="en-US" sz="3200" b="1" dirty="0">
                  <a:solidFill>
                    <a:srgbClr val="1A1F41"/>
                  </a:solidFill>
                  <a:latin typeface="Helvetica" pitchFamily="2" charset="0"/>
                </a:rPr>
                <a:t>CALLS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580A1B-9992-F14C-9E75-128B4EFC61EC}"/>
              </a:ext>
            </a:extLst>
          </p:cNvPr>
          <p:cNvCxnSpPr>
            <a:cxnSpLocks/>
          </p:cNvCxnSpPr>
          <p:nvPr/>
        </p:nvCxnSpPr>
        <p:spPr>
          <a:xfrm>
            <a:off x="5247248" y="2217402"/>
            <a:ext cx="6471510" cy="0"/>
          </a:xfrm>
          <a:prstGeom prst="line">
            <a:avLst/>
          </a:prstGeom>
          <a:ln w="76200">
            <a:solidFill>
              <a:srgbClr val="1A1F4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C22D290-1E0B-CA41-A2CD-F7359B358764}"/>
              </a:ext>
            </a:extLst>
          </p:cNvPr>
          <p:cNvSpPr txBox="1"/>
          <p:nvPr/>
        </p:nvSpPr>
        <p:spPr>
          <a:xfrm>
            <a:off x="16222182" y="3893308"/>
            <a:ext cx="44291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A1F41"/>
                </a:solidFill>
                <a:latin typeface="Helvetica" pitchFamily="2" charset="0"/>
              </a:rPr>
              <a:t>13.05%</a:t>
            </a:r>
          </a:p>
          <a:p>
            <a:pPr algn="ctr"/>
            <a:r>
              <a:rPr lang="en-US" sz="3200" b="1" dirty="0">
                <a:solidFill>
                  <a:srgbClr val="1A1F41"/>
                </a:solidFill>
                <a:latin typeface="Helvetica" pitchFamily="2" charset="0"/>
              </a:rPr>
              <a:t>CLICK THROUGH 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8F8D5B-070E-AF42-9B79-7435B31FC687}"/>
              </a:ext>
            </a:extLst>
          </p:cNvPr>
          <p:cNvSpPr txBox="1"/>
          <p:nvPr/>
        </p:nvSpPr>
        <p:spPr>
          <a:xfrm>
            <a:off x="20422564" y="3893308"/>
            <a:ext cx="38123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2-3%</a:t>
            </a:r>
          </a:p>
          <a:p>
            <a:pPr algn="ctr"/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INDUSTRY AVG.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D2A4FC-71F9-DE48-B634-F461AC8CC285}"/>
              </a:ext>
            </a:extLst>
          </p:cNvPr>
          <p:cNvSpPr txBox="1"/>
          <p:nvPr/>
        </p:nvSpPr>
        <p:spPr>
          <a:xfrm>
            <a:off x="13256860" y="3920442"/>
            <a:ext cx="38123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A1F41"/>
                </a:solidFill>
                <a:latin typeface="Helvetica" pitchFamily="2" charset="0"/>
              </a:rPr>
              <a:t>39</a:t>
            </a:r>
          </a:p>
          <a:p>
            <a:pPr algn="ctr"/>
            <a:r>
              <a:rPr lang="en-US" sz="3200" b="1" dirty="0">
                <a:solidFill>
                  <a:srgbClr val="1A1F41"/>
                </a:solidFill>
                <a:latin typeface="Helvetica" pitchFamily="2" charset="0"/>
              </a:rPr>
              <a:t>FORM </a:t>
            </a:r>
          </a:p>
          <a:p>
            <a:pPr algn="ctr"/>
            <a:r>
              <a:rPr lang="en-US" sz="3200" b="1" dirty="0">
                <a:solidFill>
                  <a:srgbClr val="1A1F41"/>
                </a:solidFill>
                <a:latin typeface="Helvetica" pitchFamily="2" charset="0"/>
              </a:rPr>
              <a:t>SUBMITS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C845F94-3160-6141-A461-AEF7005E619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433456" y="6779126"/>
            <a:ext cx="19798346" cy="613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17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E6C1EC-3A6B-1848-92CC-AE7EB4AA5011}"/>
              </a:ext>
            </a:extLst>
          </p:cNvPr>
          <p:cNvSpPr/>
          <p:nvPr/>
        </p:nvSpPr>
        <p:spPr>
          <a:xfrm>
            <a:off x="0" y="0"/>
            <a:ext cx="4288985" cy="13716000"/>
          </a:xfrm>
          <a:prstGeom prst="rect">
            <a:avLst/>
          </a:prstGeom>
          <a:solidFill>
            <a:srgbClr val="1A1F42"/>
          </a:solidFill>
          <a:ln>
            <a:solidFill>
              <a:srgbClr val="1A1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D9F6370-9D55-7D4B-80DF-0948873A0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90" y="11979422"/>
            <a:ext cx="2855204" cy="8202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3F9816-A588-2E42-9911-9C6D17F7A4BD}"/>
              </a:ext>
            </a:extLst>
          </p:cNvPr>
          <p:cNvCxnSpPr>
            <a:cxnSpLocks/>
          </p:cNvCxnSpPr>
          <p:nvPr/>
        </p:nvCxnSpPr>
        <p:spPr>
          <a:xfrm>
            <a:off x="5247248" y="2217402"/>
            <a:ext cx="6400800" cy="0"/>
          </a:xfrm>
          <a:prstGeom prst="line">
            <a:avLst/>
          </a:prstGeom>
          <a:ln w="76200">
            <a:solidFill>
              <a:srgbClr val="1A1F4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5BC9A3-1859-2141-A2AD-17EAF9FE59BE}"/>
              </a:ext>
            </a:extLst>
          </p:cNvPr>
          <p:cNvCxnSpPr>
            <a:cxnSpLocks/>
          </p:cNvCxnSpPr>
          <p:nvPr/>
        </p:nvCxnSpPr>
        <p:spPr>
          <a:xfrm>
            <a:off x="5247248" y="2217402"/>
            <a:ext cx="6471510" cy="0"/>
          </a:xfrm>
          <a:prstGeom prst="line">
            <a:avLst/>
          </a:prstGeom>
          <a:ln w="76200">
            <a:solidFill>
              <a:srgbClr val="1A1F4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EE387500-C415-724F-AF79-32F83CEDBFC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247248" y="3017688"/>
            <a:ext cx="7869382" cy="102780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4359CF-3C8D-794F-BFB0-065A93C2A1DD}"/>
              </a:ext>
            </a:extLst>
          </p:cNvPr>
          <p:cNvPicPr/>
          <p:nvPr/>
        </p:nvPicPr>
        <p:blipFill rotWithShape="1">
          <a:blip r:embed="rId5"/>
          <a:srcRect t="4231" r="2276"/>
          <a:stretch/>
        </p:blipFill>
        <p:spPr>
          <a:xfrm>
            <a:off x="14074893" y="2235856"/>
            <a:ext cx="9372051" cy="110599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894C41-0A95-DC47-89A4-B0F74F5ED8AE}"/>
              </a:ext>
            </a:extLst>
          </p:cNvPr>
          <p:cNvSpPr txBox="1"/>
          <p:nvPr/>
        </p:nvSpPr>
        <p:spPr>
          <a:xfrm>
            <a:off x="5120639" y="748133"/>
            <a:ext cx="15802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/>
                </a:solidFill>
                <a:latin typeface="Helvetica" pitchFamily="2" charset="0"/>
              </a:rPr>
              <a:t>Pay Per Click — Main Campaign</a:t>
            </a:r>
          </a:p>
        </p:txBody>
      </p:sp>
    </p:spTree>
    <p:extLst>
      <p:ext uri="{BB962C8B-B14F-4D97-AF65-F5344CB8AC3E}">
        <p14:creationId xmlns:p14="http://schemas.microsoft.com/office/powerpoint/2010/main" val="3547280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E6C1EC-3A6B-1848-92CC-AE7EB4AA5011}"/>
              </a:ext>
            </a:extLst>
          </p:cNvPr>
          <p:cNvSpPr/>
          <p:nvPr/>
        </p:nvSpPr>
        <p:spPr>
          <a:xfrm>
            <a:off x="0" y="0"/>
            <a:ext cx="4288985" cy="13716000"/>
          </a:xfrm>
          <a:prstGeom prst="rect">
            <a:avLst/>
          </a:prstGeom>
          <a:solidFill>
            <a:srgbClr val="1A1F42"/>
          </a:solidFill>
          <a:ln>
            <a:solidFill>
              <a:srgbClr val="1A1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D9F6370-9D55-7D4B-80DF-0948873A0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90" y="11979422"/>
            <a:ext cx="2855204" cy="8202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3F9816-A588-2E42-9911-9C6D17F7A4BD}"/>
              </a:ext>
            </a:extLst>
          </p:cNvPr>
          <p:cNvCxnSpPr>
            <a:cxnSpLocks/>
          </p:cNvCxnSpPr>
          <p:nvPr/>
        </p:nvCxnSpPr>
        <p:spPr>
          <a:xfrm>
            <a:off x="5247248" y="2217402"/>
            <a:ext cx="6400800" cy="0"/>
          </a:xfrm>
          <a:prstGeom prst="line">
            <a:avLst/>
          </a:prstGeom>
          <a:ln w="76200">
            <a:solidFill>
              <a:srgbClr val="1A1F4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5BC9A3-1859-2141-A2AD-17EAF9FE59BE}"/>
              </a:ext>
            </a:extLst>
          </p:cNvPr>
          <p:cNvCxnSpPr>
            <a:cxnSpLocks/>
          </p:cNvCxnSpPr>
          <p:nvPr/>
        </p:nvCxnSpPr>
        <p:spPr>
          <a:xfrm>
            <a:off x="5247248" y="2217402"/>
            <a:ext cx="6471510" cy="0"/>
          </a:xfrm>
          <a:prstGeom prst="line">
            <a:avLst/>
          </a:prstGeom>
          <a:ln w="76200">
            <a:solidFill>
              <a:srgbClr val="1A1F4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BC22F69-2431-0C48-95C9-8F3F64CE443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821382" y="3252701"/>
            <a:ext cx="18774119" cy="93217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BFADF9-D531-C645-B41D-78450A6DFD20}"/>
              </a:ext>
            </a:extLst>
          </p:cNvPr>
          <p:cNvSpPr txBox="1"/>
          <p:nvPr/>
        </p:nvSpPr>
        <p:spPr>
          <a:xfrm>
            <a:off x="5120639" y="748133"/>
            <a:ext cx="15802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/>
                </a:solidFill>
                <a:latin typeface="Helvetica" pitchFamily="2" charset="0"/>
              </a:rPr>
              <a:t>Pay Per Click — Main Campaign</a:t>
            </a:r>
          </a:p>
        </p:txBody>
      </p:sp>
    </p:spTree>
    <p:extLst>
      <p:ext uri="{BB962C8B-B14F-4D97-AF65-F5344CB8AC3E}">
        <p14:creationId xmlns:p14="http://schemas.microsoft.com/office/powerpoint/2010/main" val="68261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E6C1EC-3A6B-1848-92CC-AE7EB4AA5011}"/>
              </a:ext>
            </a:extLst>
          </p:cNvPr>
          <p:cNvSpPr/>
          <p:nvPr/>
        </p:nvSpPr>
        <p:spPr>
          <a:xfrm>
            <a:off x="0" y="0"/>
            <a:ext cx="4288985" cy="13716000"/>
          </a:xfrm>
          <a:prstGeom prst="rect">
            <a:avLst/>
          </a:prstGeom>
          <a:solidFill>
            <a:srgbClr val="1A1F42"/>
          </a:solidFill>
          <a:ln>
            <a:solidFill>
              <a:srgbClr val="1A1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D9F6370-9D55-7D4B-80DF-0948873A0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90" y="11979422"/>
            <a:ext cx="2855204" cy="8202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3F9816-A588-2E42-9911-9C6D17F7A4BD}"/>
              </a:ext>
            </a:extLst>
          </p:cNvPr>
          <p:cNvCxnSpPr>
            <a:cxnSpLocks/>
          </p:cNvCxnSpPr>
          <p:nvPr/>
        </p:nvCxnSpPr>
        <p:spPr>
          <a:xfrm>
            <a:off x="5247248" y="2217402"/>
            <a:ext cx="6400800" cy="0"/>
          </a:xfrm>
          <a:prstGeom prst="line">
            <a:avLst/>
          </a:prstGeom>
          <a:ln w="76200">
            <a:solidFill>
              <a:srgbClr val="1A1F4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5BC9A3-1859-2141-A2AD-17EAF9FE59BE}"/>
              </a:ext>
            </a:extLst>
          </p:cNvPr>
          <p:cNvCxnSpPr>
            <a:cxnSpLocks/>
          </p:cNvCxnSpPr>
          <p:nvPr/>
        </p:nvCxnSpPr>
        <p:spPr>
          <a:xfrm>
            <a:off x="5247248" y="2217402"/>
            <a:ext cx="6471510" cy="0"/>
          </a:xfrm>
          <a:prstGeom prst="line">
            <a:avLst/>
          </a:prstGeom>
          <a:ln w="76200">
            <a:solidFill>
              <a:srgbClr val="1A1F4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1A85E71-A1FD-7141-B31F-F6FB9237FC3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096123" y="2313835"/>
            <a:ext cx="14489257" cy="113564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6E7F8A-B1DE-7046-A131-D0459AD8A724}"/>
              </a:ext>
            </a:extLst>
          </p:cNvPr>
          <p:cNvSpPr txBox="1"/>
          <p:nvPr/>
        </p:nvSpPr>
        <p:spPr>
          <a:xfrm>
            <a:off x="5120639" y="748133"/>
            <a:ext cx="15802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/>
                </a:solidFill>
                <a:latin typeface="Helvetica" pitchFamily="2" charset="0"/>
              </a:rPr>
              <a:t>Pay Per Click — Main Campaign</a:t>
            </a:r>
          </a:p>
        </p:txBody>
      </p:sp>
    </p:spTree>
    <p:extLst>
      <p:ext uri="{BB962C8B-B14F-4D97-AF65-F5344CB8AC3E}">
        <p14:creationId xmlns:p14="http://schemas.microsoft.com/office/powerpoint/2010/main" val="1432987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6B96D9-AFC9-604F-9023-24D66FF186B8}"/>
              </a:ext>
            </a:extLst>
          </p:cNvPr>
          <p:cNvSpPr/>
          <p:nvPr/>
        </p:nvSpPr>
        <p:spPr>
          <a:xfrm>
            <a:off x="0" y="0"/>
            <a:ext cx="4288985" cy="13716000"/>
          </a:xfrm>
          <a:prstGeom prst="rect">
            <a:avLst/>
          </a:prstGeom>
          <a:solidFill>
            <a:srgbClr val="1A1F42"/>
          </a:solidFill>
          <a:ln>
            <a:solidFill>
              <a:srgbClr val="1A1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13C49BB-1E27-1F4F-A6E5-2D4E70901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90" y="11979422"/>
            <a:ext cx="2855204" cy="8202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A8E68A-821C-9A4D-B4BB-320D6B6F1137}"/>
              </a:ext>
            </a:extLst>
          </p:cNvPr>
          <p:cNvSpPr txBox="1"/>
          <p:nvPr/>
        </p:nvSpPr>
        <p:spPr>
          <a:xfrm>
            <a:off x="5120640" y="748133"/>
            <a:ext cx="15530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/>
                </a:solidFill>
                <a:latin typeface="Helvetica" pitchFamily="2" charset="0"/>
              </a:rPr>
              <a:t>Pay Per Click —Competitor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5AFE7F8-F7AF-2947-9FF7-7557DDF7FD4A}"/>
              </a:ext>
            </a:extLst>
          </p:cNvPr>
          <p:cNvGrpSpPr/>
          <p:nvPr/>
        </p:nvGrpSpPr>
        <p:grpSpPr>
          <a:xfrm>
            <a:off x="4687886" y="3862091"/>
            <a:ext cx="10104292" cy="2316915"/>
            <a:chOff x="7463744" y="3411121"/>
            <a:chExt cx="10104292" cy="231691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4B6E5A-E199-8842-9D73-147C79CECBBC}"/>
                </a:ext>
              </a:extLst>
            </p:cNvPr>
            <p:cNvSpPr txBox="1"/>
            <p:nvPr/>
          </p:nvSpPr>
          <p:spPr>
            <a:xfrm>
              <a:off x="7463744" y="3473123"/>
              <a:ext cx="381234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rgbClr val="1A1F41"/>
                  </a:solidFill>
                  <a:latin typeface="Helvetica" pitchFamily="2" charset="0"/>
                </a:rPr>
                <a:t>7,905</a:t>
              </a:r>
            </a:p>
            <a:p>
              <a:pPr algn="ctr"/>
              <a:r>
                <a:rPr lang="en-US" sz="3200" b="1" dirty="0">
                  <a:solidFill>
                    <a:srgbClr val="1A1F41"/>
                  </a:solidFill>
                  <a:latin typeface="Helvetica" pitchFamily="2" charset="0"/>
                </a:rPr>
                <a:t>IMPRESSIONS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741DA76-E342-AC40-8DEC-B4A838DE2A03}"/>
                </a:ext>
              </a:extLst>
            </p:cNvPr>
            <p:cNvSpPr txBox="1"/>
            <p:nvPr/>
          </p:nvSpPr>
          <p:spPr>
            <a:xfrm>
              <a:off x="10653119" y="3419712"/>
              <a:ext cx="441935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rgbClr val="1A1F41"/>
                  </a:solidFill>
                  <a:latin typeface="Helvetica" pitchFamily="2" charset="0"/>
                </a:rPr>
                <a:t>1,016</a:t>
              </a:r>
            </a:p>
            <a:p>
              <a:pPr algn="ctr"/>
              <a:r>
                <a:rPr lang="en-US" sz="3200" b="1" dirty="0">
                  <a:solidFill>
                    <a:srgbClr val="1A1F41"/>
                  </a:solidFill>
                  <a:latin typeface="Helvetica" pitchFamily="2" charset="0"/>
                </a:rPr>
                <a:t>CLICKS TO</a:t>
              </a:r>
            </a:p>
            <a:p>
              <a:pPr algn="ctr"/>
              <a:r>
                <a:rPr lang="en-US" sz="3200" b="1" dirty="0">
                  <a:solidFill>
                    <a:srgbClr val="1A1F41"/>
                  </a:solidFill>
                  <a:latin typeface="Helvetica" pitchFamily="2" charset="0"/>
                </a:rPr>
                <a:t> WEBSITE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DF03C8F-E2BC-FE48-8F5E-1E1C33AC71AC}"/>
                </a:ext>
              </a:extLst>
            </p:cNvPr>
            <p:cNvSpPr txBox="1"/>
            <p:nvPr/>
          </p:nvSpPr>
          <p:spPr>
            <a:xfrm>
              <a:off x="13755691" y="3411121"/>
              <a:ext cx="381234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rgbClr val="1A1F41"/>
                  </a:solidFill>
                  <a:latin typeface="Helvetica" pitchFamily="2" charset="0"/>
                </a:rPr>
                <a:t>41</a:t>
              </a:r>
            </a:p>
            <a:p>
              <a:pPr algn="ctr"/>
              <a:r>
                <a:rPr lang="en-US" sz="3200" b="1" dirty="0">
                  <a:solidFill>
                    <a:srgbClr val="1A1F41"/>
                  </a:solidFill>
                  <a:latin typeface="Helvetica" pitchFamily="2" charset="0"/>
                </a:rPr>
                <a:t>CALLS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580A1B-9992-F14C-9E75-128B4EFC61EC}"/>
              </a:ext>
            </a:extLst>
          </p:cNvPr>
          <p:cNvCxnSpPr>
            <a:cxnSpLocks/>
          </p:cNvCxnSpPr>
          <p:nvPr/>
        </p:nvCxnSpPr>
        <p:spPr>
          <a:xfrm>
            <a:off x="5247248" y="2217402"/>
            <a:ext cx="6471510" cy="0"/>
          </a:xfrm>
          <a:prstGeom prst="line">
            <a:avLst/>
          </a:prstGeom>
          <a:ln w="76200">
            <a:solidFill>
              <a:srgbClr val="1A1F4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C22D290-1E0B-CA41-A2CD-F7359B358764}"/>
              </a:ext>
            </a:extLst>
          </p:cNvPr>
          <p:cNvSpPr txBox="1"/>
          <p:nvPr/>
        </p:nvSpPr>
        <p:spPr>
          <a:xfrm>
            <a:off x="16222182" y="3846679"/>
            <a:ext cx="44291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A1F41"/>
                </a:solidFill>
                <a:latin typeface="Helvetica" pitchFamily="2" charset="0"/>
              </a:rPr>
              <a:t>12.85%</a:t>
            </a:r>
          </a:p>
          <a:p>
            <a:pPr algn="ctr"/>
            <a:r>
              <a:rPr lang="en-US" sz="3200" b="1" dirty="0">
                <a:solidFill>
                  <a:srgbClr val="1A1F41"/>
                </a:solidFill>
                <a:latin typeface="Helvetica" pitchFamily="2" charset="0"/>
              </a:rPr>
              <a:t>CLICK THROUGH 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8F8D5B-070E-AF42-9B79-7435B31FC687}"/>
              </a:ext>
            </a:extLst>
          </p:cNvPr>
          <p:cNvSpPr txBox="1"/>
          <p:nvPr/>
        </p:nvSpPr>
        <p:spPr>
          <a:xfrm>
            <a:off x="20417469" y="3841794"/>
            <a:ext cx="38123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2-3%</a:t>
            </a:r>
          </a:p>
          <a:p>
            <a:pPr algn="ctr"/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INDUSTRY AVG.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4D9382-EB91-E447-B5AE-26248BD0BF51}"/>
              </a:ext>
            </a:extLst>
          </p:cNvPr>
          <p:cNvSpPr txBox="1"/>
          <p:nvPr/>
        </p:nvSpPr>
        <p:spPr>
          <a:xfrm>
            <a:off x="13284906" y="3870682"/>
            <a:ext cx="38123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A1F41"/>
                </a:solidFill>
                <a:latin typeface="Helvetica" pitchFamily="2" charset="0"/>
              </a:rPr>
              <a:t>1</a:t>
            </a:r>
          </a:p>
          <a:p>
            <a:pPr algn="ctr"/>
            <a:r>
              <a:rPr lang="en-US" sz="3200" b="1" dirty="0">
                <a:solidFill>
                  <a:srgbClr val="1A1F41"/>
                </a:solidFill>
                <a:latin typeface="Helvetica" pitchFamily="2" charset="0"/>
              </a:rPr>
              <a:t>FORM </a:t>
            </a:r>
          </a:p>
          <a:p>
            <a:pPr algn="ctr"/>
            <a:r>
              <a:rPr lang="en-US" sz="3200" b="1" dirty="0">
                <a:solidFill>
                  <a:srgbClr val="1A1F41"/>
                </a:solidFill>
                <a:latin typeface="Helvetica" pitchFamily="2" charset="0"/>
              </a:rPr>
              <a:t>SUBMITS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18B3F1A-DE42-8048-AE66-0908F734649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581040" y="6232416"/>
            <a:ext cx="19522787" cy="698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92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E6C1EC-3A6B-1848-92CC-AE7EB4AA5011}"/>
              </a:ext>
            </a:extLst>
          </p:cNvPr>
          <p:cNvSpPr/>
          <p:nvPr/>
        </p:nvSpPr>
        <p:spPr>
          <a:xfrm>
            <a:off x="0" y="0"/>
            <a:ext cx="4288985" cy="13716000"/>
          </a:xfrm>
          <a:prstGeom prst="rect">
            <a:avLst/>
          </a:prstGeom>
          <a:solidFill>
            <a:srgbClr val="1A1F42"/>
          </a:solidFill>
          <a:ln>
            <a:solidFill>
              <a:srgbClr val="1A1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D9F6370-9D55-7D4B-80DF-0948873A0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90" y="11979422"/>
            <a:ext cx="2855204" cy="8202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D5CF55-2AF4-1C42-9A9A-1DA1697202D2}"/>
              </a:ext>
            </a:extLst>
          </p:cNvPr>
          <p:cNvSpPr txBox="1"/>
          <p:nvPr/>
        </p:nvSpPr>
        <p:spPr>
          <a:xfrm>
            <a:off x="5120640" y="748133"/>
            <a:ext cx="77290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/>
                </a:solidFill>
                <a:latin typeface="Helvetica" pitchFamily="2" charset="0"/>
              </a:rPr>
              <a:t>Pay Per Click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3F9816-A588-2E42-9911-9C6D17F7A4BD}"/>
              </a:ext>
            </a:extLst>
          </p:cNvPr>
          <p:cNvCxnSpPr>
            <a:cxnSpLocks/>
          </p:cNvCxnSpPr>
          <p:nvPr/>
        </p:nvCxnSpPr>
        <p:spPr>
          <a:xfrm>
            <a:off x="5247248" y="2217402"/>
            <a:ext cx="6400800" cy="0"/>
          </a:xfrm>
          <a:prstGeom prst="line">
            <a:avLst/>
          </a:prstGeom>
          <a:ln w="76200">
            <a:solidFill>
              <a:srgbClr val="1A1F4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6705B35-3B94-D34D-8580-04B7AD34ACB2}"/>
              </a:ext>
            </a:extLst>
          </p:cNvPr>
          <p:cNvSpPr txBox="1"/>
          <p:nvPr/>
        </p:nvSpPr>
        <p:spPr>
          <a:xfrm>
            <a:off x="5120639" y="748133"/>
            <a:ext cx="143287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/>
                </a:solidFill>
                <a:latin typeface="Helvetica" pitchFamily="2" charset="0"/>
              </a:rPr>
              <a:t>Pay Per Click — Competitor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5BC9A3-1859-2141-A2AD-17EAF9FE59BE}"/>
              </a:ext>
            </a:extLst>
          </p:cNvPr>
          <p:cNvCxnSpPr>
            <a:cxnSpLocks/>
          </p:cNvCxnSpPr>
          <p:nvPr/>
        </p:nvCxnSpPr>
        <p:spPr>
          <a:xfrm>
            <a:off x="5247248" y="2217402"/>
            <a:ext cx="6471510" cy="0"/>
          </a:xfrm>
          <a:prstGeom prst="line">
            <a:avLst/>
          </a:prstGeom>
          <a:ln w="76200">
            <a:solidFill>
              <a:srgbClr val="1A1F4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72EC9B3-E5AA-6542-B82C-791F60ECFF8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985183" y="3435927"/>
            <a:ext cx="10464223" cy="26119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84F65FC-95CA-3147-A6EF-0E36F8F1CE0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563664" y="6858000"/>
            <a:ext cx="7307259" cy="356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6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15132</TotalTime>
  <Words>603</Words>
  <Application>Microsoft Macintosh PowerPoint</Application>
  <PresentationFormat>Custom</PresentationFormat>
  <Paragraphs>191</Paragraphs>
  <Slides>31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Walker</dc:creator>
  <cp:lastModifiedBy>Alejandra Navarro</cp:lastModifiedBy>
  <cp:revision>132</cp:revision>
  <cp:lastPrinted>2019-09-26T17:42:23Z</cp:lastPrinted>
  <dcterms:created xsi:type="dcterms:W3CDTF">2019-08-18T22:21:24Z</dcterms:created>
  <dcterms:modified xsi:type="dcterms:W3CDTF">2020-04-16T17:50:54Z</dcterms:modified>
</cp:coreProperties>
</file>